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279193"/>
            <a:ext cx="8689976" cy="10400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Reading – city on the sea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Language focus: Is there…? Are there…? How many…?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286" y="993318"/>
            <a:ext cx="35433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7240" y="576072"/>
            <a:ext cx="10500360" cy="5843016"/>
          </a:xfrm>
        </p:spPr>
        <p:txBody>
          <a:bodyPr>
            <a:normAutofit lnSpcReduction="10000"/>
          </a:bodyPr>
          <a:lstStyle/>
          <a:p>
            <a:r>
              <a:rPr lang="en-US" cap="none" dirty="0" err="1" smtClean="0"/>
              <a:t>Rešenja</a:t>
            </a:r>
            <a:r>
              <a:rPr lang="en-US" cap="none" dirty="0" smtClean="0"/>
              <a:t> </a:t>
            </a:r>
            <a:r>
              <a:rPr lang="en-US" cap="none" dirty="0" err="1" smtClean="0"/>
              <a:t>zadatih</a:t>
            </a:r>
            <a:r>
              <a:rPr lang="en-US" cap="none" dirty="0" smtClean="0"/>
              <a:t> </a:t>
            </a:r>
            <a:r>
              <a:rPr lang="en-US" cap="none" dirty="0" err="1" smtClean="0"/>
              <a:t>vežbanja</a:t>
            </a:r>
            <a:r>
              <a:rPr lang="en-US" cap="none" dirty="0" smtClean="0"/>
              <a:t> od </a:t>
            </a:r>
            <a:r>
              <a:rPr lang="en-US" cap="none" dirty="0" err="1" smtClean="0"/>
              <a:t>prethodne</a:t>
            </a:r>
            <a:r>
              <a:rPr lang="en-US" cap="none" dirty="0" smtClean="0"/>
              <a:t> </a:t>
            </a:r>
            <a:r>
              <a:rPr lang="en-US" cap="none" dirty="0" err="1" smtClean="0"/>
              <a:t>nedelje</a:t>
            </a:r>
            <a:r>
              <a:rPr lang="en-US" cap="none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smtClean="0"/>
              <a:t>Quiz (towns and cities): </a:t>
            </a:r>
            <a:r>
              <a:rPr lang="en-US" cap="none" dirty="0" smtClean="0"/>
              <a:t>1 b) restaurant 2 a) bridge  3  c) square (</a:t>
            </a:r>
            <a:r>
              <a:rPr lang="en-US" cap="none" dirty="0" err="1" smtClean="0"/>
              <a:t>trg</a:t>
            </a:r>
            <a:r>
              <a:rPr lang="en-US" cap="none" dirty="0" smtClean="0"/>
              <a:t>)  4 b) monument  5 b) market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6 a) library</a:t>
            </a: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err="1" smtClean="0"/>
              <a:t>Rešenja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zadataka</a:t>
            </a:r>
            <a:r>
              <a:rPr lang="en-US" b="1" cap="none" dirty="0" smtClean="0"/>
              <a:t> 2 </a:t>
            </a:r>
            <a:r>
              <a:rPr lang="en-US" b="1" cap="none" dirty="0" err="1" smtClean="0"/>
              <a:t>i</a:t>
            </a:r>
            <a:r>
              <a:rPr lang="en-US" b="1" cap="none" dirty="0" smtClean="0"/>
              <a:t> 3 (</a:t>
            </a:r>
            <a:r>
              <a:rPr lang="en-US" b="1" cap="none" dirty="0" err="1" smtClean="0"/>
              <a:t>strana</a:t>
            </a:r>
            <a:r>
              <a:rPr lang="en-US" b="1" cap="none" dirty="0" smtClean="0"/>
              <a:t> 12, </a:t>
            </a:r>
            <a:r>
              <a:rPr lang="en-US" b="1" cap="none" dirty="0" err="1" smtClean="0"/>
              <a:t>udžbenik</a:t>
            </a:r>
            <a:r>
              <a:rPr lang="en-US" b="1" cap="none" dirty="0" smtClean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2 café, cinema, restaurant, sports </a:t>
            </a:r>
            <a:r>
              <a:rPr lang="en-US" cap="none" dirty="0" err="1" smtClean="0"/>
              <a:t>centre</a:t>
            </a:r>
            <a:r>
              <a:rPr lang="en-US" cap="none" dirty="0" smtClean="0"/>
              <a:t>, park, library, bridge , monument, bus station, shop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3 1 theatre, 2 parks, </a:t>
            </a:r>
            <a:r>
              <a:rPr lang="en-US" cap="none" dirty="0"/>
              <a:t>3 bridge, 4 </a:t>
            </a:r>
            <a:r>
              <a:rPr lang="en-US" cap="none" dirty="0" smtClean="0"/>
              <a:t>café 5 shops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4 </a:t>
            </a:r>
            <a:r>
              <a:rPr lang="en-US" b="1" cap="none" dirty="0" smtClean="0"/>
              <a:t>There is, there are + a, an, some and any</a:t>
            </a:r>
          </a:p>
          <a:p>
            <a:pPr marL="0" indent="0">
              <a:spcBef>
                <a:spcPts val="0"/>
              </a:spcBef>
              <a:buNone/>
            </a:pPr>
            <a:endParaRPr lang="en-US" b="1" cap="none" dirty="0"/>
          </a:p>
          <a:p>
            <a:pPr marL="0" indent="0">
              <a:spcBef>
                <a:spcPts val="0"/>
              </a:spcBef>
              <a:buNone/>
            </a:pPr>
            <a:endParaRPr lang="en-US" b="1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b="1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b="1" cap="none" dirty="0" smtClean="0"/>
          </a:p>
          <a:p>
            <a:pPr>
              <a:spcBef>
                <a:spcPts val="0"/>
              </a:spcBef>
            </a:pPr>
            <a:r>
              <a:rPr lang="en-US" cap="none" dirty="0" smtClean="0"/>
              <a:t>singular – </a:t>
            </a:r>
            <a:r>
              <a:rPr lang="en-US" cap="none" dirty="0" err="1" smtClean="0"/>
              <a:t>jednina</a:t>
            </a:r>
            <a:r>
              <a:rPr lang="en-US" cap="none" dirty="0" smtClean="0"/>
              <a:t>; plural – </a:t>
            </a:r>
            <a:r>
              <a:rPr lang="en-US" cap="none" dirty="0" err="1" smtClean="0"/>
              <a:t>množina</a:t>
            </a:r>
            <a:r>
              <a:rPr lang="en-US" cap="none" dirty="0" smtClean="0"/>
              <a:t>; noun – </a:t>
            </a:r>
            <a:r>
              <a:rPr lang="en-US" cap="none" dirty="0" err="1" smtClean="0"/>
              <a:t>imenica</a:t>
            </a:r>
            <a:r>
              <a:rPr lang="en-US" cap="none" dirty="0" smtClean="0"/>
              <a:t>; consonant – </a:t>
            </a:r>
            <a:r>
              <a:rPr lang="en-US" cap="none" dirty="0" err="1" smtClean="0"/>
              <a:t>suglasnik</a:t>
            </a:r>
            <a:r>
              <a:rPr lang="en-US" cap="none" dirty="0" smtClean="0"/>
              <a:t>; vowel – </a:t>
            </a:r>
            <a:r>
              <a:rPr lang="en-US" cap="none" dirty="0" err="1" smtClean="0"/>
              <a:t>samoglasnik</a:t>
            </a:r>
            <a:r>
              <a:rPr lang="en-US" cap="none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affirmative – </a:t>
            </a:r>
            <a:r>
              <a:rPr lang="en-US" cap="none" dirty="0" err="1" smtClean="0"/>
              <a:t>potvrdni</a:t>
            </a:r>
            <a:r>
              <a:rPr lang="en-US" cap="none" dirty="0" smtClean="0"/>
              <a:t> </a:t>
            </a:r>
            <a:r>
              <a:rPr lang="en-US" cap="none" dirty="0" err="1" smtClean="0"/>
              <a:t>oblik</a:t>
            </a:r>
            <a:r>
              <a:rPr lang="en-US" cap="none" dirty="0" smtClean="0"/>
              <a:t>; negative – </a:t>
            </a:r>
            <a:r>
              <a:rPr lang="en-US" cap="none" dirty="0" err="1" smtClean="0"/>
              <a:t>odrični</a:t>
            </a:r>
            <a:r>
              <a:rPr lang="en-US" cap="none" dirty="0" smtClean="0"/>
              <a:t> </a:t>
            </a:r>
            <a:r>
              <a:rPr lang="en-US" cap="none" dirty="0" err="1" smtClean="0"/>
              <a:t>oblik</a:t>
            </a:r>
            <a:endParaRPr lang="en-US" cap="none" dirty="0" smtClean="0"/>
          </a:p>
          <a:p>
            <a:pPr>
              <a:spcBef>
                <a:spcPts val="0"/>
              </a:spcBef>
            </a:pPr>
            <a:r>
              <a:rPr lang="en-US" cap="none" dirty="0" err="1" smtClean="0"/>
              <a:t>Podsetnik</a:t>
            </a:r>
            <a:r>
              <a:rPr lang="en-US" cap="none" dirty="0" smtClean="0"/>
              <a:t>: There is/ there are </a:t>
            </a:r>
            <a:r>
              <a:rPr lang="en-US" cap="none" dirty="0" err="1" smtClean="0"/>
              <a:t>prevodimo</a:t>
            </a:r>
            <a:r>
              <a:rPr lang="en-US" cap="none" dirty="0" smtClean="0"/>
              <a:t>: </a:t>
            </a:r>
            <a:r>
              <a:rPr lang="en-US" cap="none" dirty="0" err="1" smtClean="0"/>
              <a:t>Ima</a:t>
            </a:r>
            <a:r>
              <a:rPr lang="en-US" cap="none" dirty="0" smtClean="0"/>
              <a:t>, </a:t>
            </a:r>
            <a:r>
              <a:rPr lang="en-US" cap="none" dirty="0" err="1" smtClean="0"/>
              <a:t>nalazi</a:t>
            </a:r>
            <a:r>
              <a:rPr lang="en-US" cap="none" dirty="0" smtClean="0"/>
              <a:t> se, je (</a:t>
            </a:r>
            <a:r>
              <a:rPr lang="en-US" cap="none" dirty="0" err="1" smtClean="0"/>
              <a:t>su</a:t>
            </a:r>
            <a:r>
              <a:rPr lang="en-US" cap="none" dirty="0" smtClean="0"/>
              <a:t> –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množinu</a:t>
            </a:r>
            <a:r>
              <a:rPr lang="en-US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 smtClean="0"/>
              <a:t>Npr</a:t>
            </a:r>
            <a:r>
              <a:rPr lang="en-US" cap="none" dirty="0" smtClean="0"/>
              <a:t>: There is a computer on the teacher’s desk: Na </a:t>
            </a:r>
            <a:r>
              <a:rPr lang="en-US" cap="none" dirty="0" err="1" smtClean="0"/>
              <a:t>katedri</a:t>
            </a:r>
            <a:r>
              <a:rPr lang="en-US" cap="none" dirty="0" smtClean="0"/>
              <a:t> je </a:t>
            </a:r>
            <a:r>
              <a:rPr lang="en-US" cap="none" dirty="0" err="1" smtClean="0"/>
              <a:t>kompjuter</a:t>
            </a:r>
            <a:r>
              <a:rPr lang="en-US" cap="none" dirty="0" smtClean="0"/>
              <a:t>. ( </a:t>
            </a:r>
            <a:r>
              <a:rPr lang="en-US" cap="none" dirty="0" err="1" smtClean="0"/>
              <a:t>ili</a:t>
            </a:r>
            <a:r>
              <a:rPr lang="en-US" cap="none" dirty="0" smtClean="0"/>
              <a:t>: </a:t>
            </a:r>
            <a:r>
              <a:rPr lang="en-US" cap="none" dirty="0" err="1" smtClean="0"/>
              <a:t>Kompjuter</a:t>
            </a:r>
            <a:r>
              <a:rPr lang="en-US" cap="none" dirty="0" smtClean="0"/>
              <a:t> je/ se </a:t>
            </a:r>
            <a:r>
              <a:rPr lang="en-US" cap="none" dirty="0" err="1" smtClean="0"/>
              <a:t>nalazi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katedri</a:t>
            </a:r>
            <a:r>
              <a:rPr lang="en-US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b="1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93763"/>
              </p:ext>
            </p:extLst>
          </p:nvPr>
        </p:nvGraphicFramePr>
        <p:xfrm>
          <a:off x="1591055" y="3693508"/>
          <a:ext cx="6800152" cy="1007586"/>
        </p:xfrm>
        <a:graphic>
          <a:graphicData uri="http://schemas.openxmlformats.org/drawingml/2006/table">
            <a:tbl>
              <a:tblPr firstRow="1" firstCol="1" bandRow="1"/>
              <a:tblGrid>
                <a:gridCol w="1699803">
                  <a:extLst>
                    <a:ext uri="{9D8B030D-6E8A-4147-A177-3AD203B41FA5}">
                      <a16:colId xmlns:a16="http://schemas.microsoft.com/office/drawing/2014/main" val="496374653"/>
                    </a:ext>
                  </a:extLst>
                </a:gridCol>
                <a:gridCol w="1699803">
                  <a:extLst>
                    <a:ext uri="{9D8B030D-6E8A-4147-A177-3AD203B41FA5}">
                      <a16:colId xmlns:a16="http://schemas.microsoft.com/office/drawing/2014/main" val="3780654028"/>
                    </a:ext>
                  </a:extLst>
                </a:gridCol>
                <a:gridCol w="1699803">
                  <a:extLst>
                    <a:ext uri="{9D8B030D-6E8A-4147-A177-3AD203B41FA5}">
                      <a16:colId xmlns:a16="http://schemas.microsoft.com/office/drawing/2014/main" val="1987857347"/>
                    </a:ext>
                  </a:extLst>
                </a:gridCol>
                <a:gridCol w="1700743">
                  <a:extLst>
                    <a:ext uri="{9D8B030D-6E8A-4147-A177-3AD203B41FA5}">
                      <a16:colId xmlns:a16="http://schemas.microsoft.com/office/drawing/2014/main" val="1785101325"/>
                    </a:ext>
                  </a:extLst>
                </a:gridCol>
              </a:tblGrid>
              <a:tr h="542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 nouns beginning with a consonant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 nouns beginning with a vowel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plural nouns – affirmative sentences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plural nouns – negative sentences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26284"/>
                  </a:ext>
                </a:extLst>
              </a:tr>
              <a:tr h="271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755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68" y="247764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9184" y="274320"/>
            <a:ext cx="11311128" cy="6245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cap="none" dirty="0" err="1" smtClean="0"/>
              <a:t>Materijal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za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prvi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čas</a:t>
            </a:r>
            <a:r>
              <a:rPr lang="en-US" b="1" cap="none" dirty="0" smtClean="0"/>
              <a:t> 4. </a:t>
            </a:r>
            <a:r>
              <a:rPr lang="en-US" b="1" cap="none" dirty="0" err="1" smtClean="0"/>
              <a:t>nastavne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nedelje</a:t>
            </a:r>
            <a:r>
              <a:rPr lang="en-US" b="1" cap="none" dirty="0" smtClean="0"/>
              <a:t> (</a:t>
            </a:r>
            <a:r>
              <a:rPr lang="en-US" b="1" cap="none" dirty="0" err="1" smtClean="0"/>
              <a:t>utorak</a:t>
            </a:r>
            <a:r>
              <a:rPr lang="en-US" b="1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err="1" smtClean="0"/>
              <a:t>Udžbenik</a:t>
            </a:r>
            <a:r>
              <a:rPr lang="en-US" b="1" cap="none" dirty="0" smtClean="0"/>
              <a:t>, </a:t>
            </a:r>
            <a:r>
              <a:rPr lang="en-US" b="1" cap="none" dirty="0" err="1" smtClean="0"/>
              <a:t>strana</a:t>
            </a:r>
            <a:r>
              <a:rPr lang="en-US" b="1" cap="none" dirty="0" smtClean="0"/>
              <a:t> 14: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Look at the pictures? Where is this city? Can you name the things you see in the pictures?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smtClean="0"/>
              <a:t>Exercise 1 </a:t>
            </a:r>
            <a:r>
              <a:rPr lang="en-US" cap="none" dirty="0" smtClean="0"/>
              <a:t>– Read the questions. Da li </a:t>
            </a:r>
            <a:r>
              <a:rPr lang="en-US" cap="none" dirty="0" err="1" smtClean="0"/>
              <a:t>možeš</a:t>
            </a:r>
            <a:r>
              <a:rPr lang="en-US" cap="none" dirty="0" smtClean="0"/>
              <a:t> da </a:t>
            </a:r>
            <a:r>
              <a:rPr lang="en-US" cap="none" dirty="0" err="1" smtClean="0"/>
              <a:t>pretpostaviš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odgovore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pitanja</a:t>
            </a:r>
            <a:r>
              <a:rPr lang="en-US" cap="none" dirty="0"/>
              <a:t> </a:t>
            </a:r>
            <a:r>
              <a:rPr lang="en-US" cap="none" dirty="0" smtClean="0"/>
              <a:t>pre </a:t>
            </a:r>
            <a:r>
              <a:rPr lang="en-US" cap="none" dirty="0" err="1" smtClean="0"/>
              <a:t>nego</a:t>
            </a:r>
            <a:r>
              <a:rPr lang="en-US" cap="none" dirty="0" smtClean="0"/>
              <a:t> </a:t>
            </a:r>
            <a:r>
              <a:rPr lang="en-US" cap="none" dirty="0" err="1" smtClean="0"/>
              <a:t>što</a:t>
            </a:r>
            <a:r>
              <a:rPr lang="en-US" cap="none" dirty="0" smtClean="0"/>
              <a:t> </a:t>
            </a:r>
            <a:r>
              <a:rPr lang="en-US" cap="none" dirty="0" err="1" smtClean="0"/>
              <a:t>pročitaš</a:t>
            </a:r>
            <a:r>
              <a:rPr lang="en-US" cap="none" dirty="0" smtClean="0"/>
              <a:t> </a:t>
            </a:r>
            <a:r>
              <a:rPr lang="en-US" cap="none" dirty="0" err="1" smtClean="0"/>
              <a:t>tekst</a:t>
            </a:r>
            <a:r>
              <a:rPr lang="en-US" cap="none" dirty="0" smtClean="0"/>
              <a:t>,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osnovu</a:t>
            </a:r>
            <a:r>
              <a:rPr lang="en-US" cap="none" dirty="0" smtClean="0"/>
              <a:t> </a:t>
            </a:r>
            <a:r>
              <a:rPr lang="en-US" cap="none" dirty="0" err="1" smtClean="0"/>
              <a:t>slika</a:t>
            </a:r>
            <a:r>
              <a:rPr lang="en-US" cap="none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 smtClean="0"/>
              <a:t>Sada</a:t>
            </a:r>
            <a:r>
              <a:rPr lang="en-US" cap="none" dirty="0" smtClean="0"/>
              <a:t> </a:t>
            </a:r>
            <a:r>
              <a:rPr lang="en-US" cap="none" dirty="0" err="1" smtClean="0"/>
              <a:t>slušaj</a:t>
            </a:r>
            <a:r>
              <a:rPr lang="en-US" cap="none" dirty="0" smtClean="0"/>
              <a:t> audio </a:t>
            </a:r>
            <a:r>
              <a:rPr lang="en-US" cap="none" dirty="0" err="1" smtClean="0"/>
              <a:t>zapis</a:t>
            </a:r>
            <a:r>
              <a:rPr lang="en-US" cap="none" dirty="0" smtClean="0"/>
              <a:t> 1.15 </a:t>
            </a:r>
            <a:r>
              <a:rPr lang="en-US" cap="none" dirty="0" err="1" smtClean="0"/>
              <a:t>i</a:t>
            </a:r>
            <a:r>
              <a:rPr lang="en-US" cap="none" dirty="0" smtClean="0"/>
              <a:t> </a:t>
            </a:r>
            <a:r>
              <a:rPr lang="en-US" cap="none" dirty="0" err="1" smtClean="0"/>
              <a:t>proveri</a:t>
            </a:r>
            <a:r>
              <a:rPr lang="en-US" cap="none" dirty="0" smtClean="0"/>
              <a:t> </a:t>
            </a:r>
            <a:r>
              <a:rPr lang="en-US" cap="none" dirty="0" err="1" smtClean="0"/>
              <a:t>svoje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odgovore</a:t>
            </a:r>
            <a:r>
              <a:rPr lang="en-US" cap="none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smtClean="0"/>
              <a:t>Exercise 2 </a:t>
            </a:r>
            <a:r>
              <a:rPr lang="en-US" cap="none" dirty="0" smtClean="0"/>
              <a:t>–</a:t>
            </a:r>
            <a:r>
              <a:rPr lang="en-US" b="1" cap="none" dirty="0" smtClean="0"/>
              <a:t> </a:t>
            </a:r>
            <a:r>
              <a:rPr lang="en-US" cap="none" dirty="0" err="1" smtClean="0"/>
              <a:t>Pročitaj</a:t>
            </a:r>
            <a:r>
              <a:rPr lang="en-US" cap="none" dirty="0" smtClean="0"/>
              <a:t> </a:t>
            </a:r>
            <a:r>
              <a:rPr lang="en-US" cap="none" dirty="0" err="1" smtClean="0"/>
              <a:t>pitanja</a:t>
            </a:r>
            <a:r>
              <a:rPr lang="en-US" cap="none" dirty="0" smtClean="0"/>
              <a:t> u </a:t>
            </a:r>
            <a:r>
              <a:rPr lang="en-US" cap="none" dirty="0" err="1" smtClean="0"/>
              <a:t>ovom</a:t>
            </a:r>
            <a:r>
              <a:rPr lang="en-US" cap="none" dirty="0" smtClean="0"/>
              <a:t> </a:t>
            </a:r>
            <a:r>
              <a:rPr lang="en-US" cap="none" dirty="0" err="1" smtClean="0"/>
              <a:t>zadatku</a:t>
            </a:r>
            <a:r>
              <a:rPr lang="en-US" cap="none" dirty="0" smtClean="0"/>
              <a:t>. </a:t>
            </a:r>
            <a:r>
              <a:rPr lang="en-US" cap="none" dirty="0" err="1" smtClean="0"/>
              <a:t>Zatim</a:t>
            </a:r>
            <a:r>
              <a:rPr lang="en-US" cap="none" dirty="0" smtClean="0"/>
              <a:t> </a:t>
            </a:r>
            <a:r>
              <a:rPr lang="en-US" cap="none" dirty="0" err="1" smtClean="0"/>
              <a:t>poslušaj</a:t>
            </a:r>
            <a:r>
              <a:rPr lang="en-US" cap="none" dirty="0" smtClean="0"/>
              <a:t> </a:t>
            </a:r>
            <a:r>
              <a:rPr lang="en-US" cap="none" dirty="0" err="1" smtClean="0"/>
              <a:t>još</a:t>
            </a:r>
            <a:r>
              <a:rPr lang="en-US" cap="none" dirty="0" smtClean="0"/>
              <a:t> </a:t>
            </a:r>
            <a:r>
              <a:rPr lang="en-US" cap="none" dirty="0" err="1" smtClean="0"/>
              <a:t>jednom</a:t>
            </a:r>
            <a:r>
              <a:rPr lang="en-US" cap="none" dirty="0" smtClean="0"/>
              <a:t> </a:t>
            </a:r>
            <a:r>
              <a:rPr lang="en-US" cap="none" dirty="0" err="1" smtClean="0"/>
              <a:t>isti</a:t>
            </a:r>
            <a:r>
              <a:rPr lang="en-US" cap="none" dirty="0" smtClean="0"/>
              <a:t> </a:t>
            </a:r>
            <a:r>
              <a:rPr lang="en-US" cap="none" dirty="0" smtClean="0"/>
              <a:t>audio </a:t>
            </a:r>
            <a:r>
              <a:rPr lang="en-US" cap="none" dirty="0" err="1" smtClean="0"/>
              <a:t>zapis</a:t>
            </a:r>
            <a:r>
              <a:rPr lang="en-US" cap="none" dirty="0" smtClean="0"/>
              <a:t> </a:t>
            </a:r>
            <a:r>
              <a:rPr lang="en-US" cap="none" dirty="0" err="1" smtClean="0"/>
              <a:t>i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odgovori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pitanja</a:t>
            </a:r>
            <a:r>
              <a:rPr lang="en-US" cap="none" dirty="0" smtClean="0"/>
              <a:t> (</a:t>
            </a:r>
            <a:r>
              <a:rPr lang="en-US" cap="none" dirty="0" err="1" smtClean="0"/>
              <a:t>odgovore</a:t>
            </a:r>
            <a:r>
              <a:rPr lang="en-US" cap="none" dirty="0" smtClean="0"/>
              <a:t> </a:t>
            </a:r>
            <a:r>
              <a:rPr lang="en-US" cap="none" dirty="0" err="1" smtClean="0"/>
              <a:t>zapiši</a:t>
            </a:r>
            <a:r>
              <a:rPr lang="en-US" cap="none" dirty="0" smtClean="0"/>
              <a:t> u </a:t>
            </a:r>
            <a:r>
              <a:rPr lang="en-US" cap="none" dirty="0" err="1" smtClean="0"/>
              <a:t>svesci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engleski</a:t>
            </a:r>
            <a:r>
              <a:rPr lang="en-US" cap="none" dirty="0" smtClean="0"/>
              <a:t> </a:t>
            </a:r>
            <a:r>
              <a:rPr lang="en-US" cap="none" dirty="0" err="1" smtClean="0"/>
              <a:t>jezik</a:t>
            </a:r>
            <a:r>
              <a:rPr lang="en-US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/>
              <a:t>Exercise </a:t>
            </a:r>
            <a:r>
              <a:rPr lang="en-US" b="1" cap="none" dirty="0" smtClean="0"/>
              <a:t>3 </a:t>
            </a:r>
            <a:r>
              <a:rPr lang="en-US" cap="none" dirty="0" smtClean="0"/>
              <a:t>– Vocabulary </a:t>
            </a:r>
            <a:r>
              <a:rPr lang="en-US" cap="none" dirty="0" err="1" smtClean="0"/>
              <a:t>Poveži</a:t>
            </a:r>
            <a:r>
              <a:rPr lang="en-US" cap="none" dirty="0" smtClean="0"/>
              <a:t> </a:t>
            </a:r>
            <a:r>
              <a:rPr lang="en-US" cap="none" dirty="0" err="1" smtClean="0"/>
              <a:t>reči</a:t>
            </a:r>
            <a:r>
              <a:rPr lang="en-US" cap="none" dirty="0" smtClean="0"/>
              <a:t> </a:t>
            </a:r>
            <a:r>
              <a:rPr lang="en-US" cap="none" dirty="0" err="1" smtClean="0"/>
              <a:t>sa</a:t>
            </a:r>
            <a:r>
              <a:rPr lang="en-US" cap="none" dirty="0" smtClean="0"/>
              <a:t> </a:t>
            </a:r>
            <a:r>
              <a:rPr lang="en-US" cap="none" dirty="0" err="1" smtClean="0"/>
              <a:t>leve</a:t>
            </a:r>
            <a:r>
              <a:rPr lang="en-US" cap="none" dirty="0" smtClean="0"/>
              <a:t> </a:t>
            </a:r>
            <a:r>
              <a:rPr lang="en-US" cap="none" dirty="0" err="1" smtClean="0"/>
              <a:t>strane</a:t>
            </a:r>
            <a:r>
              <a:rPr lang="en-US" cap="none" dirty="0" smtClean="0"/>
              <a:t> </a:t>
            </a:r>
            <a:r>
              <a:rPr lang="en-US" cap="none" dirty="0" err="1" smtClean="0"/>
              <a:t>tabele</a:t>
            </a:r>
            <a:r>
              <a:rPr lang="en-US" cap="none" dirty="0" smtClean="0"/>
              <a:t> (1-5) </a:t>
            </a:r>
            <a:r>
              <a:rPr lang="en-US" cap="none" dirty="0" err="1" smtClean="0"/>
              <a:t>sa</a:t>
            </a:r>
            <a:r>
              <a:rPr lang="en-US" cap="none" dirty="0" smtClean="0"/>
              <a:t> </a:t>
            </a:r>
            <a:r>
              <a:rPr lang="en-US" cap="none" dirty="0" err="1" smtClean="0"/>
              <a:t>njihovim</a:t>
            </a:r>
            <a:r>
              <a:rPr lang="en-US" cap="none" dirty="0" smtClean="0"/>
              <a:t> </a:t>
            </a:r>
            <a:r>
              <a:rPr lang="en-US" cap="none" dirty="0" err="1" smtClean="0"/>
              <a:t>značenjima</a:t>
            </a:r>
            <a:r>
              <a:rPr lang="en-US" cap="none" dirty="0"/>
              <a:t> </a:t>
            </a:r>
            <a:r>
              <a:rPr lang="en-US" cap="none" dirty="0" err="1" smtClean="0"/>
              <a:t>sa</a:t>
            </a:r>
            <a:r>
              <a:rPr lang="en-US" cap="none" dirty="0" smtClean="0"/>
              <a:t> </a:t>
            </a:r>
            <a:r>
              <a:rPr lang="en-US" cap="none" dirty="0" err="1" smtClean="0"/>
              <a:t>desne</a:t>
            </a:r>
            <a:r>
              <a:rPr lang="en-US" cap="none" dirty="0" smtClean="0"/>
              <a:t> </a:t>
            </a:r>
            <a:r>
              <a:rPr lang="en-US" cap="none" dirty="0" err="1" smtClean="0"/>
              <a:t>strane</a:t>
            </a:r>
            <a:r>
              <a:rPr lang="en-US" cap="none" dirty="0"/>
              <a:t> </a:t>
            </a:r>
            <a:r>
              <a:rPr lang="en-US" cap="none" dirty="0" smtClean="0"/>
              <a:t>(a-e)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(</a:t>
            </a:r>
            <a:r>
              <a:rPr lang="en-US" cap="none" dirty="0" err="1" smtClean="0"/>
              <a:t>značenja</a:t>
            </a:r>
            <a:r>
              <a:rPr lang="en-US" cap="none" dirty="0" smtClean="0"/>
              <a:t> </a:t>
            </a:r>
            <a:r>
              <a:rPr lang="en-US" cap="none" dirty="0" err="1" smtClean="0"/>
              <a:t>reči</a:t>
            </a:r>
            <a:r>
              <a:rPr lang="en-US" cap="none" dirty="0" smtClean="0"/>
              <a:t> </a:t>
            </a:r>
            <a:r>
              <a:rPr lang="en-US" cap="none" dirty="0" err="1" smtClean="0"/>
              <a:t>možeš</a:t>
            </a:r>
            <a:r>
              <a:rPr lang="en-US" cap="none" dirty="0" smtClean="0"/>
              <a:t> da </a:t>
            </a:r>
            <a:r>
              <a:rPr lang="en-US" cap="none" dirty="0" err="1" smtClean="0"/>
              <a:t>proveriš</a:t>
            </a:r>
            <a:r>
              <a:rPr lang="en-US" cap="none" dirty="0" smtClean="0"/>
              <a:t> u </a:t>
            </a:r>
            <a:r>
              <a:rPr lang="en-US" cap="none" dirty="0" err="1" smtClean="0"/>
              <a:t>listi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kraju</a:t>
            </a:r>
            <a:r>
              <a:rPr lang="en-US" cap="none" dirty="0" smtClean="0"/>
              <a:t> </a:t>
            </a:r>
            <a:r>
              <a:rPr lang="en-US" cap="none" dirty="0" err="1" smtClean="0"/>
              <a:t>Radne</a:t>
            </a:r>
            <a:r>
              <a:rPr lang="en-US" cap="none" dirty="0" smtClean="0"/>
              <a:t> </a:t>
            </a:r>
            <a:r>
              <a:rPr lang="en-US" cap="none" dirty="0" err="1" smtClean="0"/>
              <a:t>sveske</a:t>
            </a:r>
            <a:r>
              <a:rPr lang="en-US" cap="none" dirty="0" smtClean="0"/>
              <a:t>)</a:t>
            </a: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b="1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20907"/>
              </p:ext>
            </p:extLst>
          </p:nvPr>
        </p:nvGraphicFramePr>
        <p:xfrm>
          <a:off x="331216" y="4189008"/>
          <a:ext cx="831189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78517861"/>
                    </a:ext>
                  </a:extLst>
                </a:gridCol>
                <a:gridCol w="4247896">
                  <a:extLst>
                    <a:ext uri="{9D8B030D-6E8A-4147-A177-3AD203B41FA5}">
                      <a16:colId xmlns:a16="http://schemas.microsoft.com/office/drawing/2014/main" val="1527956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comfortable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a)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 room on a ship for passengers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5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a passenger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move 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5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a 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c) pleasant to be in, sit or lie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68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a cabin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someone who travels in a car, train, bus, ship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91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climb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e)</a:t>
                      </a:r>
                      <a:r>
                        <a:rPr lang="en-US" baseline="0" dirty="0" smtClean="0"/>
                        <a:t> someone who cooks food in a   restaurant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7139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414276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3776" y="539496"/>
            <a:ext cx="11256264" cy="5916168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err="1" smtClean="0"/>
              <a:t>Spisak</a:t>
            </a:r>
            <a:r>
              <a:rPr lang="en-US" cap="none" dirty="0" smtClean="0"/>
              <a:t> </a:t>
            </a:r>
            <a:r>
              <a:rPr lang="en-US" cap="none" dirty="0" err="1" smtClean="0"/>
              <a:t>reči</a:t>
            </a:r>
            <a:r>
              <a:rPr lang="en-US" cap="none" dirty="0" smtClean="0"/>
              <a:t> </a:t>
            </a:r>
            <a:r>
              <a:rPr lang="en-US" cap="none" dirty="0" err="1" smtClean="0"/>
              <a:t>iz</a:t>
            </a:r>
            <a:r>
              <a:rPr lang="en-US" cap="none" dirty="0" smtClean="0"/>
              <a:t> </a:t>
            </a:r>
            <a:r>
              <a:rPr lang="en-US" cap="none" dirty="0" err="1" smtClean="0"/>
              <a:t>teksta</a:t>
            </a:r>
            <a:r>
              <a:rPr lang="en-US" cap="none" dirty="0" smtClean="0"/>
              <a:t> </a:t>
            </a:r>
            <a:r>
              <a:rPr lang="en-US" cap="none" dirty="0" err="1" smtClean="0"/>
              <a:t>kojih</a:t>
            </a:r>
            <a:r>
              <a:rPr lang="en-US" cap="none" dirty="0" smtClean="0"/>
              <a:t> se </a:t>
            </a:r>
            <a:r>
              <a:rPr lang="en-US" cap="none" dirty="0" err="1" smtClean="0"/>
              <a:t>možda</a:t>
            </a:r>
            <a:r>
              <a:rPr lang="en-US" cap="none" dirty="0" smtClean="0"/>
              <a:t> ne </a:t>
            </a:r>
            <a:r>
              <a:rPr lang="en-US" cap="none" dirty="0" err="1" smtClean="0"/>
              <a:t>sećaš</a:t>
            </a:r>
            <a:r>
              <a:rPr lang="en-US" cap="none" dirty="0" smtClean="0"/>
              <a:t> :</a:t>
            </a:r>
          </a:p>
          <a:p>
            <a:pPr marL="0" indent="0">
              <a:buNone/>
            </a:pPr>
            <a:r>
              <a:rPr lang="en-US" cap="none" dirty="0" smtClean="0"/>
              <a:t>imagine – </a:t>
            </a:r>
            <a:r>
              <a:rPr lang="en-US" cap="none" dirty="0" err="1" smtClean="0"/>
              <a:t>zamisliti</a:t>
            </a:r>
            <a:r>
              <a:rPr lang="en-US" cap="none" dirty="0" smtClean="0"/>
              <a:t>                                                                           A                                                  </a:t>
            </a:r>
          </a:p>
          <a:p>
            <a:pPr marL="0" indent="0">
              <a:buNone/>
            </a:pPr>
            <a:r>
              <a:rPr lang="en-US" cap="none" dirty="0" smtClean="0"/>
              <a:t>five- star hotel – hotel </a:t>
            </a:r>
            <a:r>
              <a:rPr lang="en-US" cap="none" dirty="0" err="1" smtClean="0"/>
              <a:t>sa</a:t>
            </a:r>
            <a:r>
              <a:rPr lang="en-US" cap="none" dirty="0" smtClean="0"/>
              <a:t> pet </a:t>
            </a:r>
            <a:r>
              <a:rPr lang="en-US" cap="none" dirty="0" err="1" smtClean="0"/>
              <a:t>zvezdica</a:t>
            </a:r>
            <a:endParaRPr lang="en-US" cap="none" dirty="0" smtClean="0"/>
          </a:p>
          <a:p>
            <a:pPr marL="0" indent="0">
              <a:buNone/>
            </a:pPr>
            <a:r>
              <a:rPr lang="en-US" cap="none" dirty="0" smtClean="0"/>
              <a:t>prepare – </a:t>
            </a:r>
            <a:r>
              <a:rPr lang="en-US" cap="none" dirty="0" err="1" smtClean="0"/>
              <a:t>pripremiti</a:t>
            </a:r>
            <a:endParaRPr lang="en-US" cap="none" dirty="0" smtClean="0"/>
          </a:p>
          <a:p>
            <a:pPr marL="0" indent="0">
              <a:buNone/>
            </a:pPr>
            <a:r>
              <a:rPr lang="en-US" cap="none" dirty="0" smtClean="0"/>
              <a:t>plant – </a:t>
            </a:r>
            <a:r>
              <a:rPr lang="en-US" cap="none" dirty="0" err="1" smtClean="0"/>
              <a:t>biljka</a:t>
            </a:r>
            <a:r>
              <a:rPr lang="en-US" cap="none" dirty="0" smtClean="0"/>
              <a:t>                                               B</a:t>
            </a:r>
          </a:p>
          <a:p>
            <a:pPr marL="0" indent="0">
              <a:buNone/>
            </a:pPr>
            <a:r>
              <a:rPr lang="en-US" cap="none" dirty="0" smtClean="0"/>
              <a:t>area – oblast, </a:t>
            </a:r>
            <a:r>
              <a:rPr lang="en-US" cap="none" dirty="0" smtClean="0"/>
              <a:t>zona, </a:t>
            </a:r>
            <a:r>
              <a:rPr lang="en-US" cap="none" dirty="0" err="1" smtClean="0"/>
              <a:t>površina</a:t>
            </a:r>
            <a:endParaRPr lang="en-US" cap="none" dirty="0" smtClean="0"/>
          </a:p>
          <a:p>
            <a:pPr marL="0" indent="0">
              <a:buNone/>
            </a:pPr>
            <a:r>
              <a:rPr lang="en-US" cap="none" dirty="0" smtClean="0"/>
              <a:t>prefer – </a:t>
            </a:r>
            <a:r>
              <a:rPr lang="en-US" cap="none" dirty="0" err="1" smtClean="0"/>
              <a:t>više</a:t>
            </a:r>
            <a:r>
              <a:rPr lang="en-US" cap="none" dirty="0" smtClean="0"/>
              <a:t> </a:t>
            </a:r>
            <a:r>
              <a:rPr lang="en-US" cap="none" dirty="0" err="1" smtClean="0"/>
              <a:t>voleti</a:t>
            </a:r>
            <a:r>
              <a:rPr lang="en-US" cap="none" dirty="0" smtClean="0"/>
              <a:t>                                                                                                  C</a:t>
            </a:r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r>
              <a:rPr lang="en-US" cap="none" dirty="0" smtClean="0"/>
              <a:t>                                   D                                                 E</a:t>
            </a:r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r>
              <a:rPr lang="en-US" cap="none" dirty="0" err="1" smtClean="0"/>
              <a:t>Koja</a:t>
            </a:r>
            <a:r>
              <a:rPr lang="en-US" cap="none" dirty="0" smtClean="0"/>
              <a:t> </a:t>
            </a:r>
            <a:r>
              <a:rPr lang="en-US" cap="none" dirty="0" err="1" smtClean="0"/>
              <a:t>slika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odgovara</a:t>
            </a:r>
            <a:r>
              <a:rPr lang="en-US" cap="none" dirty="0" smtClean="0"/>
              <a:t> </a:t>
            </a:r>
            <a:r>
              <a:rPr lang="en-US" cap="none" dirty="0" err="1" smtClean="0"/>
              <a:t>navedenim</a:t>
            </a:r>
            <a:r>
              <a:rPr lang="en-US" cap="none" dirty="0" smtClean="0"/>
              <a:t> </a:t>
            </a:r>
            <a:r>
              <a:rPr lang="en-US" cap="none" dirty="0" err="1" smtClean="0"/>
              <a:t>rečima</a:t>
            </a:r>
            <a:r>
              <a:rPr lang="en-US" cap="none" dirty="0" smtClean="0"/>
              <a:t>?  (</a:t>
            </a:r>
            <a:r>
              <a:rPr lang="en-US" cap="none" dirty="0" err="1" smtClean="0"/>
              <a:t>Pazi</a:t>
            </a:r>
            <a:r>
              <a:rPr lang="en-US" cap="none" dirty="0" smtClean="0"/>
              <a:t>, </a:t>
            </a:r>
            <a:r>
              <a:rPr lang="en-US" cap="none" dirty="0" err="1" smtClean="0"/>
              <a:t>jedna</a:t>
            </a:r>
            <a:r>
              <a:rPr lang="en-US" cap="none" dirty="0" smtClean="0"/>
              <a:t> </a:t>
            </a:r>
            <a:r>
              <a:rPr lang="en-US" cap="none" dirty="0" err="1" smtClean="0"/>
              <a:t>reč</a:t>
            </a:r>
            <a:r>
              <a:rPr lang="en-US" cap="none" dirty="0" smtClean="0"/>
              <a:t> je </a:t>
            </a:r>
            <a:r>
              <a:rPr lang="en-US" cap="none" dirty="0" err="1" smtClean="0"/>
              <a:t>višak</a:t>
            </a:r>
            <a:r>
              <a:rPr lang="en-US" cap="none" dirty="0" smtClean="0"/>
              <a:t> – </a:t>
            </a:r>
            <a:r>
              <a:rPr lang="en-US" cap="none" dirty="0" err="1" smtClean="0"/>
              <a:t>nema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odgovarajuću</a:t>
            </a:r>
            <a:r>
              <a:rPr lang="en-US" cap="none" dirty="0" smtClean="0"/>
              <a:t> </a:t>
            </a:r>
            <a:r>
              <a:rPr lang="en-US" cap="none" dirty="0" err="1" smtClean="0"/>
              <a:t>sliku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56" y="3032616"/>
            <a:ext cx="1603248" cy="120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475107"/>
            <a:ext cx="2044255" cy="162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612" y="1964245"/>
            <a:ext cx="1720596" cy="132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73" y="4340970"/>
            <a:ext cx="2007299" cy="119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041" y="4160327"/>
            <a:ext cx="2150936" cy="15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493776"/>
            <a:ext cx="10363826" cy="5852160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/>
              <a:t>Sentence examples of the target vocabulary: (</a:t>
            </a:r>
            <a:r>
              <a:rPr lang="en-US" cap="none" dirty="0" err="1" smtClean="0"/>
              <a:t>primeri</a:t>
            </a:r>
            <a:r>
              <a:rPr lang="en-US" cap="none" dirty="0" smtClean="0"/>
              <a:t> </a:t>
            </a:r>
            <a:r>
              <a:rPr lang="en-US" cap="none" dirty="0" err="1" smtClean="0"/>
              <a:t>reči</a:t>
            </a:r>
            <a:r>
              <a:rPr lang="en-US" cap="none" dirty="0" smtClean="0"/>
              <a:t> u </a:t>
            </a:r>
            <a:r>
              <a:rPr lang="en-US" cap="none" dirty="0" err="1" smtClean="0"/>
              <a:t>rečenicama</a:t>
            </a:r>
            <a:r>
              <a:rPr lang="en-US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1 My bed isn’t very </a:t>
            </a:r>
            <a:r>
              <a:rPr lang="en-US" cap="none" dirty="0" smtClean="0">
                <a:solidFill>
                  <a:srgbClr val="FF0000"/>
                </a:solidFill>
              </a:rPr>
              <a:t>comfortable</a:t>
            </a:r>
            <a:r>
              <a:rPr lang="en-US" cap="none" dirty="0" smtClean="0"/>
              <a:t>, so I don’t sleep very well at night.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2 The </a:t>
            </a:r>
            <a:r>
              <a:rPr lang="en-US" cap="none" dirty="0" smtClean="0">
                <a:solidFill>
                  <a:srgbClr val="FF0000"/>
                </a:solidFill>
              </a:rPr>
              <a:t>cabins</a:t>
            </a:r>
            <a:r>
              <a:rPr lang="en-US" cap="none" dirty="0" smtClean="0"/>
              <a:t> on the cruiser are for two or four </a:t>
            </a:r>
            <a:r>
              <a:rPr lang="en-US" cap="none" dirty="0" smtClean="0">
                <a:solidFill>
                  <a:srgbClr val="FF0000"/>
                </a:solidFill>
              </a:rPr>
              <a:t>passengers</a:t>
            </a:r>
            <a:r>
              <a:rPr lang="en-US" cap="none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3 Rudolph is a very famous </a:t>
            </a:r>
            <a:r>
              <a:rPr lang="en-US" cap="none" dirty="0" smtClean="0">
                <a:solidFill>
                  <a:srgbClr val="FF0000"/>
                </a:solidFill>
              </a:rPr>
              <a:t>chef</a:t>
            </a:r>
            <a:r>
              <a:rPr lang="en-US" cap="none" dirty="0" smtClean="0"/>
              <a:t>. You can watch his shows on the 24 Kitchen TV channel.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4 When you </a:t>
            </a:r>
            <a:r>
              <a:rPr lang="en-US" cap="none" dirty="0" smtClean="0">
                <a:solidFill>
                  <a:srgbClr val="FF0000"/>
                </a:solidFill>
              </a:rPr>
              <a:t>climb</a:t>
            </a:r>
            <a:r>
              <a:rPr lang="en-US" cap="none" dirty="0" smtClean="0"/>
              <a:t> </a:t>
            </a:r>
            <a:r>
              <a:rPr lang="en-US" cap="none" dirty="0" err="1" smtClean="0"/>
              <a:t>Avala</a:t>
            </a:r>
            <a:r>
              <a:rPr lang="en-US" cap="none" dirty="0" smtClean="0"/>
              <a:t> mountain, the view of Belgrade is fantastic!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5</a:t>
            </a:r>
            <a:r>
              <a:rPr lang="en-US" cap="none" dirty="0" smtClean="0">
                <a:solidFill>
                  <a:srgbClr val="FF0000"/>
                </a:solidFill>
              </a:rPr>
              <a:t> Imagine </a:t>
            </a:r>
            <a:r>
              <a:rPr lang="en-US" cap="none" dirty="0" smtClean="0"/>
              <a:t>a city on the sea.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6 </a:t>
            </a:r>
            <a:r>
              <a:rPr lang="en-US" cap="none" dirty="0" smtClean="0">
                <a:solidFill>
                  <a:srgbClr val="FF0000"/>
                </a:solidFill>
              </a:rPr>
              <a:t>Five – star hotels </a:t>
            </a:r>
            <a:r>
              <a:rPr lang="en-US" cap="none" dirty="0" smtClean="0"/>
              <a:t>are very comfortable, but quite expensive.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7 I’m </a:t>
            </a:r>
            <a:r>
              <a:rPr lang="en-US" cap="none" dirty="0" smtClean="0">
                <a:solidFill>
                  <a:srgbClr val="FF0000"/>
                </a:solidFill>
              </a:rPr>
              <a:t>preparing</a:t>
            </a:r>
            <a:r>
              <a:rPr lang="en-US" cap="none" dirty="0" smtClean="0"/>
              <a:t> for the English test and my dad is </a:t>
            </a:r>
            <a:r>
              <a:rPr lang="en-US" cap="none" dirty="0" smtClean="0">
                <a:solidFill>
                  <a:srgbClr val="FF0000"/>
                </a:solidFill>
              </a:rPr>
              <a:t>preparing</a:t>
            </a:r>
            <a:r>
              <a:rPr lang="en-US" cap="none" dirty="0" smtClean="0"/>
              <a:t> lunch at the moment.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8 Have you got any </a:t>
            </a:r>
            <a:r>
              <a:rPr lang="en-US" cap="none" dirty="0" smtClean="0">
                <a:solidFill>
                  <a:srgbClr val="FF0000"/>
                </a:solidFill>
              </a:rPr>
              <a:t>plants</a:t>
            </a:r>
            <a:r>
              <a:rPr lang="en-US" cap="none" dirty="0" smtClean="0"/>
              <a:t> at home? Who waters them?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9 Regent’s park in London is a beautiful green </a:t>
            </a:r>
            <a:r>
              <a:rPr lang="en-US" cap="none" dirty="0" smtClean="0">
                <a:solidFill>
                  <a:srgbClr val="FF0000"/>
                </a:solidFill>
              </a:rPr>
              <a:t>area</a:t>
            </a:r>
            <a:r>
              <a:rPr lang="en-US" cap="none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10 I like Spanish food, but I </a:t>
            </a:r>
            <a:r>
              <a:rPr lang="en-US" cap="none" dirty="0" smtClean="0">
                <a:solidFill>
                  <a:srgbClr val="FF0000"/>
                </a:solidFill>
              </a:rPr>
              <a:t>prefer</a:t>
            </a:r>
            <a:r>
              <a:rPr lang="en-US" cap="none" dirty="0" smtClean="0"/>
              <a:t> Italian. Pizza is my </a:t>
            </a:r>
            <a:r>
              <a:rPr lang="en-US" cap="none" dirty="0" err="1" smtClean="0"/>
              <a:t>favourite</a:t>
            </a:r>
            <a:r>
              <a:rPr lang="en-US" cap="none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Da li </a:t>
            </a:r>
            <a:r>
              <a:rPr lang="en-US" cap="none" dirty="0" err="1" smtClean="0"/>
              <a:t>razumeš</a:t>
            </a:r>
            <a:r>
              <a:rPr lang="en-US" cap="none" dirty="0" smtClean="0"/>
              <a:t> </a:t>
            </a:r>
            <a:r>
              <a:rPr lang="en-US" cap="none" dirty="0" err="1" smtClean="0"/>
              <a:t>sve</a:t>
            </a:r>
            <a:r>
              <a:rPr lang="en-US" cap="none" dirty="0"/>
              <a:t> </a:t>
            </a:r>
            <a:r>
              <a:rPr lang="en-US" cap="none" dirty="0" err="1" smtClean="0"/>
              <a:t>reči</a:t>
            </a:r>
            <a:r>
              <a:rPr lang="en-US" cap="none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Now, it’s your turn: </a:t>
            </a:r>
            <a:r>
              <a:rPr lang="en-US" cap="none" dirty="0" err="1" smtClean="0"/>
              <a:t>Sastavi</a:t>
            </a:r>
            <a:r>
              <a:rPr lang="en-US" cap="none" dirty="0" smtClean="0"/>
              <a:t> pet </a:t>
            </a:r>
            <a:r>
              <a:rPr lang="en-US" cap="none" dirty="0" err="1" smtClean="0"/>
              <a:t>rečenica</a:t>
            </a:r>
            <a:r>
              <a:rPr lang="en-US" cap="none" dirty="0" smtClean="0"/>
              <a:t> u </a:t>
            </a:r>
            <a:r>
              <a:rPr lang="en-US" cap="none" dirty="0" err="1" smtClean="0"/>
              <a:t>kojima</a:t>
            </a:r>
            <a:r>
              <a:rPr lang="en-US" cap="none" dirty="0" smtClean="0"/>
              <a:t> </a:t>
            </a:r>
            <a:r>
              <a:rPr lang="en-US" cap="none" dirty="0" err="1" smtClean="0"/>
              <a:t>ćeš</a:t>
            </a:r>
            <a:r>
              <a:rPr lang="en-US" cap="none" dirty="0" smtClean="0"/>
              <a:t> </a:t>
            </a:r>
            <a:r>
              <a:rPr lang="en-US" cap="none" dirty="0" err="1" smtClean="0"/>
              <a:t>upotrebiti</a:t>
            </a:r>
            <a:r>
              <a:rPr lang="en-US" cap="none" dirty="0" smtClean="0"/>
              <a:t> </a:t>
            </a:r>
            <a:r>
              <a:rPr lang="en-US" cap="none" dirty="0" err="1" smtClean="0"/>
              <a:t>reči</a:t>
            </a: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 smtClean="0"/>
              <a:t>izdvojene</a:t>
            </a:r>
            <a:r>
              <a:rPr lang="en-US" cap="none" dirty="0" smtClean="0"/>
              <a:t> </a:t>
            </a:r>
            <a:r>
              <a:rPr lang="en-US" cap="none" dirty="0" err="1" smtClean="0"/>
              <a:t>crvenom</a:t>
            </a:r>
            <a:r>
              <a:rPr lang="en-US" cap="none" dirty="0" smtClean="0"/>
              <a:t> </a:t>
            </a:r>
            <a:r>
              <a:rPr lang="en-US" cap="none" dirty="0" err="1" smtClean="0"/>
              <a:t>bojom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zapiši</a:t>
            </a:r>
            <a:r>
              <a:rPr lang="en-US" cap="none" dirty="0" smtClean="0"/>
              <a:t> </a:t>
            </a:r>
            <a:r>
              <a:rPr lang="en-US" cap="none" dirty="0" err="1" smtClean="0"/>
              <a:t>ih</a:t>
            </a:r>
            <a:r>
              <a:rPr lang="en-US" cap="none" dirty="0" smtClean="0"/>
              <a:t> u </a:t>
            </a:r>
            <a:r>
              <a:rPr lang="en-US" cap="none" dirty="0" err="1" smtClean="0"/>
              <a:t>svesci</a:t>
            </a:r>
            <a:r>
              <a:rPr lang="en-US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cap="none" dirty="0" smtClean="0"/>
          </a:p>
          <a:p>
            <a:pPr marL="0" indent="0">
              <a:buNone/>
            </a:pP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416" y="4242816"/>
            <a:ext cx="1981200" cy="19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5216" y="484632"/>
            <a:ext cx="11356848" cy="61264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cap="none" dirty="0" err="1" smtClean="0"/>
              <a:t>Uputstva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za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drugi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čas</a:t>
            </a:r>
            <a:r>
              <a:rPr lang="en-US" b="1" cap="none" dirty="0" smtClean="0"/>
              <a:t> 4. </a:t>
            </a:r>
            <a:r>
              <a:rPr lang="en-US" b="1" cap="none" dirty="0" err="1" smtClean="0"/>
              <a:t>nastavne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nedelje</a:t>
            </a:r>
            <a:r>
              <a:rPr lang="en-US" b="1" cap="none" dirty="0" smtClean="0"/>
              <a:t> (</a:t>
            </a:r>
            <a:r>
              <a:rPr lang="en-US" b="1" cap="none" dirty="0" err="1" smtClean="0"/>
              <a:t>četvrtak</a:t>
            </a:r>
            <a:r>
              <a:rPr lang="en-US" b="1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err="1" smtClean="0"/>
              <a:t>Udžbenik</a:t>
            </a:r>
            <a:r>
              <a:rPr lang="en-US" b="1" cap="none" dirty="0" smtClean="0"/>
              <a:t>, </a:t>
            </a:r>
            <a:r>
              <a:rPr lang="en-US" b="1" cap="none" dirty="0" err="1" smtClean="0"/>
              <a:t>strana</a:t>
            </a:r>
            <a:r>
              <a:rPr lang="en-US" b="1" cap="none" dirty="0" smtClean="0"/>
              <a:t> 15 Language focus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Exercise 1 – Complete the questions, then choose the correct answers (</a:t>
            </a:r>
            <a:r>
              <a:rPr lang="en-US" cap="none" dirty="0" err="1" smtClean="0"/>
              <a:t>dopuni</a:t>
            </a:r>
            <a:r>
              <a:rPr lang="en-US" cap="none" dirty="0" smtClean="0"/>
              <a:t> </a:t>
            </a:r>
            <a:r>
              <a:rPr lang="en-US" cap="none" dirty="0" err="1" smtClean="0"/>
              <a:t>pitanja</a:t>
            </a:r>
            <a:r>
              <a:rPr lang="en-US" cap="none" dirty="0" smtClean="0"/>
              <a:t>, pa </a:t>
            </a:r>
            <a:r>
              <a:rPr lang="en-US" cap="none" dirty="0" err="1" smtClean="0"/>
              <a:t>izaberi</a:t>
            </a:r>
            <a:r>
              <a:rPr lang="en-US" cap="none" dirty="0" smtClean="0"/>
              <a:t> </a:t>
            </a:r>
            <a:r>
              <a:rPr lang="en-US" cap="none" dirty="0" err="1" smtClean="0"/>
              <a:t>tačan</a:t>
            </a:r>
            <a:r>
              <a:rPr lang="en-US" cap="none" dirty="0" smtClean="0"/>
              <a:t> </a:t>
            </a:r>
            <a:r>
              <a:rPr lang="en-US" cap="none" dirty="0" err="1" smtClean="0"/>
              <a:t>odg</a:t>
            </a:r>
            <a:r>
              <a:rPr lang="en-US" cap="none" dirty="0" smtClean="0"/>
              <a:t>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Exercise 2 – Choose the correct words in the rules (</a:t>
            </a:r>
            <a:r>
              <a:rPr lang="en-US" cap="none" dirty="0" err="1" smtClean="0"/>
              <a:t>izaberi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odgovarajuću</a:t>
            </a:r>
            <a:r>
              <a:rPr lang="en-US" cap="none" dirty="0" smtClean="0"/>
              <a:t> </a:t>
            </a:r>
            <a:r>
              <a:rPr lang="en-US" cap="none" dirty="0" err="1" smtClean="0"/>
              <a:t>reč</a:t>
            </a:r>
            <a:r>
              <a:rPr lang="en-US" cap="none" dirty="0" smtClean="0"/>
              <a:t> </a:t>
            </a:r>
            <a:r>
              <a:rPr lang="en-US" cap="none" dirty="0" smtClean="0"/>
              <a:t>– </a:t>
            </a:r>
            <a:r>
              <a:rPr lang="en-US" cap="none" dirty="0" err="1" smtClean="0"/>
              <a:t>koja</a:t>
            </a:r>
            <a:r>
              <a:rPr lang="en-US" cap="none" dirty="0" smtClean="0"/>
              <a:t> </a:t>
            </a:r>
            <a:r>
              <a:rPr lang="en-US" cap="none" dirty="0" err="1" smtClean="0"/>
              <a:t>su</a:t>
            </a:r>
            <a:r>
              <a:rPr lang="en-US" cap="none" dirty="0" smtClean="0"/>
              <a:t> </a:t>
            </a:r>
            <a:r>
              <a:rPr lang="en-US" cap="none" dirty="0" err="1" smtClean="0"/>
              <a:t>pravila</a:t>
            </a:r>
            <a:r>
              <a:rPr lang="en-US" cap="none" dirty="0" smtClean="0"/>
              <a:t> </a:t>
            </a:r>
            <a:r>
              <a:rPr lang="en-US" cap="none" dirty="0" err="1" smtClean="0"/>
              <a:t>upotrebe</a:t>
            </a:r>
            <a:r>
              <a:rPr lang="en-US" cap="none" dirty="0" smtClean="0"/>
              <a:t>?)</a:t>
            </a: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(</a:t>
            </a:r>
            <a:r>
              <a:rPr lang="en-US" cap="none" dirty="0" err="1" smtClean="0"/>
              <a:t>ove</a:t>
            </a:r>
            <a:r>
              <a:rPr lang="en-US" cap="none" dirty="0" smtClean="0"/>
              <a:t> </a:t>
            </a:r>
            <a:r>
              <a:rPr lang="en-US" cap="none" dirty="0" err="1" smtClean="0"/>
              <a:t>zadatke</a:t>
            </a:r>
            <a:r>
              <a:rPr lang="en-US" cap="none" dirty="0" smtClean="0"/>
              <a:t> </a:t>
            </a:r>
            <a:r>
              <a:rPr lang="en-US" cap="none" dirty="0" err="1" smtClean="0"/>
              <a:t>uradi</a:t>
            </a:r>
            <a:r>
              <a:rPr lang="en-US" cap="none" dirty="0" smtClean="0"/>
              <a:t> u </a:t>
            </a:r>
            <a:r>
              <a:rPr lang="en-US" cap="none" dirty="0" err="1" smtClean="0"/>
              <a:t>udžbeniku</a:t>
            </a:r>
            <a:r>
              <a:rPr lang="en-US" cap="none" dirty="0" smtClean="0"/>
              <a:t> – </a:t>
            </a:r>
            <a:r>
              <a:rPr lang="en-US" cap="none" dirty="0" err="1" smtClean="0"/>
              <a:t>proverićemo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času</a:t>
            </a:r>
            <a:r>
              <a:rPr lang="en-US" cap="none" dirty="0" smtClean="0"/>
              <a:t>, a </a:t>
            </a:r>
            <a:r>
              <a:rPr lang="en-US" cap="none" dirty="0" err="1" smtClean="0"/>
              <a:t>rešenja</a:t>
            </a:r>
            <a:r>
              <a:rPr lang="en-US" cap="none" dirty="0" smtClean="0"/>
              <a:t> </a:t>
            </a:r>
            <a:r>
              <a:rPr lang="en-US" cap="none" dirty="0" err="1" smtClean="0"/>
              <a:t>će</a:t>
            </a:r>
            <a:r>
              <a:rPr lang="en-US" cap="none" dirty="0" smtClean="0"/>
              <a:t> </a:t>
            </a:r>
            <a:r>
              <a:rPr lang="en-US" cap="none" dirty="0" err="1" smtClean="0"/>
              <a:t>biti</a:t>
            </a:r>
            <a:r>
              <a:rPr lang="en-US" cap="none" dirty="0" smtClean="0"/>
              <a:t> </a:t>
            </a:r>
            <a:r>
              <a:rPr lang="en-US" cap="none" dirty="0" err="1" smtClean="0"/>
              <a:t>postavljena</a:t>
            </a:r>
            <a:r>
              <a:rPr lang="en-US" cap="none" dirty="0" smtClean="0"/>
              <a:t> u </a:t>
            </a:r>
            <a:r>
              <a:rPr lang="en-US" cap="none" dirty="0" err="1" smtClean="0"/>
              <a:t>prezentaciji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narednu</a:t>
            </a:r>
            <a:r>
              <a:rPr lang="en-US" cap="none" dirty="0" smtClean="0"/>
              <a:t> </a:t>
            </a:r>
            <a:r>
              <a:rPr lang="en-US" cap="none" dirty="0" err="1" smtClean="0"/>
              <a:t>nedelju</a:t>
            </a:r>
            <a:r>
              <a:rPr lang="en-US" cap="none" dirty="0" smtClean="0"/>
              <a:t>)</a:t>
            </a: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Exercise 3 – </a:t>
            </a:r>
            <a:r>
              <a:rPr lang="en-US" cap="none" dirty="0" err="1" smtClean="0"/>
              <a:t>Poveži</a:t>
            </a:r>
            <a:r>
              <a:rPr lang="en-US" cap="none" dirty="0" smtClean="0"/>
              <a:t> </a:t>
            </a:r>
            <a:r>
              <a:rPr lang="en-US" cap="none" dirty="0" err="1" smtClean="0"/>
              <a:t>delove</a:t>
            </a:r>
            <a:r>
              <a:rPr lang="en-US" cap="none" dirty="0" smtClean="0"/>
              <a:t> </a:t>
            </a:r>
            <a:r>
              <a:rPr lang="en-US" cap="none" dirty="0" err="1" smtClean="0"/>
              <a:t>rečenica</a:t>
            </a:r>
            <a:r>
              <a:rPr lang="en-US" cap="none" dirty="0" smtClean="0"/>
              <a:t> 1-6 </a:t>
            </a:r>
            <a:r>
              <a:rPr lang="en-US" cap="none" dirty="0" err="1" smtClean="0"/>
              <a:t>sa</a:t>
            </a:r>
            <a:r>
              <a:rPr lang="en-US" cap="none" dirty="0" smtClean="0"/>
              <a:t> </a:t>
            </a:r>
            <a:r>
              <a:rPr lang="en-US" cap="none" dirty="0" err="1" smtClean="0"/>
              <a:t>delovima</a:t>
            </a:r>
            <a:r>
              <a:rPr lang="en-US" cap="none" dirty="0" smtClean="0"/>
              <a:t> </a:t>
            </a:r>
            <a:r>
              <a:rPr lang="en-US" cap="none" dirty="0" err="1" smtClean="0"/>
              <a:t>rečenica</a:t>
            </a:r>
            <a:r>
              <a:rPr lang="en-US" cap="none" dirty="0" smtClean="0"/>
              <a:t> a-f. </a:t>
            </a:r>
            <a:r>
              <a:rPr lang="en-US" cap="none" dirty="0" err="1" smtClean="0"/>
              <a:t>Odgovore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ova </a:t>
            </a:r>
            <a:r>
              <a:rPr lang="en-US" cap="none" dirty="0" err="1" smtClean="0"/>
              <a:t>pitanja</a:t>
            </a:r>
            <a:r>
              <a:rPr lang="en-US" cap="none" dirty="0" smtClean="0"/>
              <a:t> </a:t>
            </a:r>
            <a:r>
              <a:rPr lang="en-US" cap="none" dirty="0" err="1" smtClean="0"/>
              <a:t>ćemo</a:t>
            </a:r>
            <a:r>
              <a:rPr lang="en-US" cap="none" dirty="0" smtClean="0"/>
              <a:t> </a:t>
            </a:r>
            <a:r>
              <a:rPr lang="en-US" cap="none" dirty="0" err="1" smtClean="0"/>
              <a:t>uradit</a:t>
            </a:r>
            <a:r>
              <a:rPr lang="en-US" cap="none" dirty="0" smtClean="0"/>
              <a:t> </a:t>
            </a:r>
            <a:r>
              <a:rPr lang="en-US" cap="none" dirty="0" err="1" smtClean="0"/>
              <a:t>usmeno</a:t>
            </a:r>
            <a:r>
              <a:rPr lang="en-US" cap="none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 smtClean="0">
                <a:solidFill>
                  <a:srgbClr val="FF0000"/>
                </a:solidFill>
              </a:rPr>
              <a:t>DOMAĆI ZADATAK: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 smtClean="0"/>
              <a:t>Pratite</a:t>
            </a:r>
            <a:r>
              <a:rPr lang="en-US" cap="none" dirty="0" smtClean="0"/>
              <a:t> </a:t>
            </a:r>
            <a:r>
              <a:rPr lang="en-US" cap="none" dirty="0" err="1" smtClean="0"/>
              <a:t>uputstva</a:t>
            </a:r>
            <a:r>
              <a:rPr lang="en-US" cap="none" dirty="0" smtClean="0"/>
              <a:t> </a:t>
            </a:r>
            <a:r>
              <a:rPr lang="en-US" cap="none" dirty="0" err="1" smtClean="0"/>
              <a:t>iz</a:t>
            </a:r>
            <a:r>
              <a:rPr lang="en-US" cap="none" dirty="0" smtClean="0"/>
              <a:t> </a:t>
            </a:r>
            <a:r>
              <a:rPr lang="en-US" cap="none" dirty="0" err="1" smtClean="0"/>
              <a:t>materijala</a:t>
            </a:r>
            <a:r>
              <a:rPr lang="en-US" cap="none" dirty="0" smtClean="0"/>
              <a:t>, </a:t>
            </a:r>
            <a:r>
              <a:rPr lang="en-US" cap="none" dirty="0" err="1" smtClean="0"/>
              <a:t>korak</a:t>
            </a:r>
            <a:r>
              <a:rPr lang="en-US" cap="none" dirty="0" smtClean="0"/>
              <a:t> </a:t>
            </a:r>
            <a:r>
              <a:rPr lang="en-US" cap="none" dirty="0" err="1" smtClean="0"/>
              <a:t>po</a:t>
            </a:r>
            <a:r>
              <a:rPr lang="en-US" cap="none" dirty="0" smtClean="0"/>
              <a:t> </a:t>
            </a:r>
            <a:r>
              <a:rPr lang="en-US" cap="none" dirty="0" err="1" smtClean="0"/>
              <a:t>korak</a:t>
            </a:r>
            <a:r>
              <a:rPr lang="en-US" cap="none" dirty="0" smtClean="0"/>
              <a:t> </a:t>
            </a:r>
            <a:r>
              <a:rPr lang="en-US" cap="none" dirty="0" err="1" smtClean="0"/>
              <a:t>i</a:t>
            </a:r>
            <a:r>
              <a:rPr lang="en-US" cap="none" dirty="0" smtClean="0"/>
              <a:t> </a:t>
            </a:r>
            <a:r>
              <a:rPr lang="en-US" cap="none" dirty="0" err="1" smtClean="0"/>
              <a:t>zapišite</a:t>
            </a:r>
            <a:r>
              <a:rPr lang="en-US" cap="none" dirty="0" smtClean="0"/>
              <a:t> </a:t>
            </a:r>
            <a:r>
              <a:rPr lang="en-US" cap="none" dirty="0" err="1" smtClean="0"/>
              <a:t>zadatke</a:t>
            </a:r>
            <a:r>
              <a:rPr lang="en-US" cap="none" dirty="0" smtClean="0"/>
              <a:t> </a:t>
            </a:r>
            <a:r>
              <a:rPr lang="en-US" cap="none" dirty="0" err="1" smtClean="0"/>
              <a:t>kako</a:t>
            </a:r>
            <a:r>
              <a:rPr lang="en-US" cap="none" dirty="0" smtClean="0"/>
              <a:t> je </a:t>
            </a:r>
            <a:r>
              <a:rPr lang="en-US" cap="none" dirty="0" err="1" smtClean="0"/>
              <a:t>naznačeno</a:t>
            </a:r>
            <a:r>
              <a:rPr lang="en-US" cap="none" dirty="0" smtClean="0"/>
              <a:t> (u </a:t>
            </a:r>
            <a:r>
              <a:rPr lang="en-US" cap="none" dirty="0" err="1" smtClean="0"/>
              <a:t>svesci</a:t>
            </a:r>
            <a:r>
              <a:rPr lang="en-US" cap="none" dirty="0" smtClean="0"/>
              <a:t> </a:t>
            </a:r>
            <a:r>
              <a:rPr lang="en-US" cap="none" dirty="0" err="1" smtClean="0"/>
              <a:t>ili</a:t>
            </a:r>
            <a:r>
              <a:rPr lang="en-US" cap="none" dirty="0" smtClean="0"/>
              <a:t> </a:t>
            </a:r>
            <a:r>
              <a:rPr lang="en-US" cap="none" dirty="0" err="1" smtClean="0"/>
              <a:t>udžbeniku</a:t>
            </a:r>
            <a:r>
              <a:rPr lang="en-US" cap="none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 smtClean="0"/>
              <a:t>Potrebno</a:t>
            </a:r>
            <a:r>
              <a:rPr lang="en-US" cap="none" dirty="0" smtClean="0"/>
              <a:t> je da </a:t>
            </a:r>
            <a:r>
              <a:rPr lang="en-US" cap="none" dirty="0" err="1" smtClean="0">
                <a:solidFill>
                  <a:srgbClr val="FF0000"/>
                </a:solidFill>
              </a:rPr>
              <a:t>za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>
                <a:solidFill>
                  <a:srgbClr val="FF0000"/>
                </a:solidFill>
              </a:rPr>
              <a:t>utorak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/>
              <a:t>sastavite</a:t>
            </a:r>
            <a:r>
              <a:rPr lang="en-US" cap="none" dirty="0" smtClean="0"/>
              <a:t> </a:t>
            </a:r>
            <a:r>
              <a:rPr lang="en-US" cap="none" dirty="0" err="1" smtClean="0"/>
              <a:t>rečenice</a:t>
            </a:r>
            <a:r>
              <a:rPr lang="en-US" cap="none" dirty="0" smtClean="0"/>
              <a:t> (</a:t>
            </a:r>
            <a:r>
              <a:rPr lang="en-US" cap="none" dirty="0" err="1" smtClean="0"/>
              <a:t>uputstvo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slajdu</a:t>
            </a:r>
            <a:r>
              <a:rPr lang="en-US" cap="none" dirty="0" smtClean="0"/>
              <a:t> 5) </a:t>
            </a:r>
            <a:r>
              <a:rPr lang="en-US" cap="none" dirty="0" err="1" smtClean="0"/>
              <a:t>i</a:t>
            </a:r>
            <a:r>
              <a:rPr lang="en-US" cap="none" dirty="0" smtClean="0"/>
              <a:t> </a:t>
            </a:r>
            <a:r>
              <a:rPr lang="en-US" cap="none" dirty="0" err="1" smtClean="0"/>
              <a:t>uradite</a:t>
            </a:r>
            <a:r>
              <a:rPr lang="en-US" cap="none" dirty="0" smtClean="0"/>
              <a:t> u </a:t>
            </a:r>
            <a:r>
              <a:rPr lang="en-US" cap="none" dirty="0" err="1" smtClean="0"/>
              <a:t>Radnoj</a:t>
            </a:r>
            <a:r>
              <a:rPr lang="en-US" cap="none" dirty="0" smtClean="0"/>
              <a:t> </a:t>
            </a:r>
            <a:r>
              <a:rPr lang="en-US" cap="none" dirty="0" err="1" smtClean="0"/>
              <a:t>svesci</a:t>
            </a:r>
            <a:r>
              <a:rPr lang="en-US" cap="none" dirty="0" smtClean="0"/>
              <a:t>: </a:t>
            </a:r>
            <a:r>
              <a:rPr lang="en-US" cap="none" dirty="0" err="1" smtClean="0"/>
              <a:t>strana</a:t>
            </a:r>
            <a:r>
              <a:rPr lang="en-US" cap="none" dirty="0" smtClean="0"/>
              <a:t> 12 – </a:t>
            </a:r>
            <a:r>
              <a:rPr lang="en-US" cap="none" dirty="0" err="1" smtClean="0"/>
              <a:t>zadatak</a:t>
            </a:r>
            <a:r>
              <a:rPr lang="en-US" cap="none" dirty="0" smtClean="0"/>
              <a:t> 2; </a:t>
            </a:r>
            <a:r>
              <a:rPr lang="en-US" cap="none" dirty="0" err="1" smtClean="0"/>
              <a:t>strana</a:t>
            </a:r>
            <a:r>
              <a:rPr lang="en-US" cap="none" dirty="0" smtClean="0"/>
              <a:t> 13 – </a:t>
            </a:r>
            <a:r>
              <a:rPr lang="en-US" cap="none" dirty="0" err="1" smtClean="0"/>
              <a:t>zadaci</a:t>
            </a:r>
            <a:r>
              <a:rPr lang="en-US" cap="none" dirty="0" smtClean="0"/>
              <a:t> 2 </a:t>
            </a:r>
            <a:r>
              <a:rPr lang="en-US" cap="none" dirty="0" err="1" smtClean="0"/>
              <a:t>i</a:t>
            </a:r>
            <a:r>
              <a:rPr lang="en-US" cap="none" dirty="0" smtClean="0"/>
              <a:t> 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 smtClean="0">
                <a:solidFill>
                  <a:srgbClr val="FF0000"/>
                </a:solidFill>
              </a:rPr>
              <a:t>Za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>
                <a:solidFill>
                  <a:srgbClr val="FF0000"/>
                </a:solidFill>
              </a:rPr>
              <a:t>četvrtak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/>
              <a:t>treba</a:t>
            </a:r>
            <a:r>
              <a:rPr lang="en-US" cap="none" dirty="0" smtClean="0"/>
              <a:t> </a:t>
            </a:r>
            <a:r>
              <a:rPr lang="en-US" cap="none" dirty="0" err="1" smtClean="0"/>
              <a:t>uraditi</a:t>
            </a:r>
            <a:r>
              <a:rPr lang="en-US" cap="none" dirty="0" smtClean="0"/>
              <a:t> </a:t>
            </a:r>
            <a:r>
              <a:rPr lang="en-US" cap="none" dirty="0" err="1" smtClean="0"/>
              <a:t>strane</a:t>
            </a:r>
            <a:r>
              <a:rPr lang="en-US" cap="none" dirty="0" smtClean="0"/>
              <a:t> 16 I 17 u </a:t>
            </a:r>
            <a:r>
              <a:rPr lang="en-US" cap="none" dirty="0" err="1" smtClean="0"/>
              <a:t>Radnoj</a:t>
            </a:r>
            <a:r>
              <a:rPr lang="en-US" cap="none" dirty="0" smtClean="0"/>
              <a:t> </a:t>
            </a:r>
            <a:r>
              <a:rPr lang="en-US" cap="none" dirty="0" err="1" smtClean="0"/>
              <a:t>svesci</a:t>
            </a:r>
            <a:r>
              <a:rPr lang="en-US" cap="none" dirty="0" smtClean="0"/>
              <a:t> – </a:t>
            </a:r>
            <a:r>
              <a:rPr lang="en-US" cap="none" dirty="0" err="1" smtClean="0"/>
              <a:t>svi</a:t>
            </a:r>
            <a:r>
              <a:rPr lang="en-US" cap="none" dirty="0" smtClean="0"/>
              <a:t> </a:t>
            </a:r>
            <a:r>
              <a:rPr lang="en-US" cap="none" dirty="0" err="1" smtClean="0"/>
              <a:t>zadaci</a:t>
            </a:r>
            <a:r>
              <a:rPr lang="en-US" cap="none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/>
              <a:t>Učenici </a:t>
            </a:r>
            <a:r>
              <a:rPr lang="en-US" cap="none" dirty="0" err="1" smtClean="0"/>
              <a:t>iz</a:t>
            </a:r>
            <a:r>
              <a:rPr lang="en-US" cap="none" dirty="0" smtClean="0"/>
              <a:t> </a:t>
            </a:r>
            <a:r>
              <a:rPr lang="en-US" cap="none" dirty="0" err="1" smtClean="0"/>
              <a:t>druge</a:t>
            </a:r>
            <a:r>
              <a:rPr lang="en-US" cap="none" dirty="0" smtClean="0"/>
              <a:t> </a:t>
            </a:r>
            <a:r>
              <a:rPr lang="en-US" cap="none" dirty="0" err="1" smtClean="0"/>
              <a:t>grupe</a:t>
            </a:r>
            <a:r>
              <a:rPr lang="en-US" cap="none" dirty="0" smtClean="0"/>
              <a:t> – </a:t>
            </a:r>
            <a:r>
              <a:rPr lang="en-US" cap="none" dirty="0" err="1" smtClean="0"/>
              <a:t>rade</a:t>
            </a:r>
            <a:r>
              <a:rPr lang="en-US" cap="none" dirty="0" smtClean="0"/>
              <a:t> </a:t>
            </a:r>
            <a:r>
              <a:rPr lang="en-US" cap="none" dirty="0" err="1" smtClean="0"/>
              <a:t>sva</a:t>
            </a:r>
            <a:r>
              <a:rPr lang="en-US" cap="none" dirty="0" smtClean="0"/>
              <a:t> </a:t>
            </a:r>
            <a:r>
              <a:rPr lang="en-US" cap="none" dirty="0" err="1" smtClean="0"/>
              <a:t>vežbanja</a:t>
            </a:r>
            <a:r>
              <a:rPr lang="en-US" cap="none" dirty="0" smtClean="0"/>
              <a:t> </a:t>
            </a:r>
            <a:r>
              <a:rPr lang="en-US" cap="none" dirty="0" err="1" smtClean="0"/>
              <a:t>prema</a:t>
            </a:r>
            <a:r>
              <a:rPr lang="en-US" cap="none" dirty="0" smtClean="0"/>
              <a:t> </a:t>
            </a:r>
            <a:r>
              <a:rPr lang="en-US" cap="none" dirty="0" err="1" smtClean="0"/>
              <a:t>uputstvu</a:t>
            </a:r>
            <a:r>
              <a:rPr lang="en-US" cap="none" dirty="0" smtClean="0"/>
              <a:t>, </a:t>
            </a:r>
            <a:r>
              <a:rPr lang="en-US" cap="none" dirty="0" err="1" smtClean="0"/>
              <a:t>zadatke</a:t>
            </a:r>
            <a:r>
              <a:rPr lang="en-US" cap="none" dirty="0" smtClean="0"/>
              <a:t> </a:t>
            </a:r>
            <a:r>
              <a:rPr lang="en-US" cap="none" dirty="0" err="1" smtClean="0"/>
              <a:t>im</a:t>
            </a:r>
            <a:r>
              <a:rPr lang="en-US" cap="none" dirty="0" smtClean="0"/>
              <a:t> </a:t>
            </a:r>
            <a:r>
              <a:rPr lang="en-US" cap="none" dirty="0" err="1" smtClean="0"/>
              <a:t>pregledam</a:t>
            </a:r>
            <a:r>
              <a:rPr lang="en-US" cap="none" dirty="0" smtClean="0"/>
              <a:t> u </a:t>
            </a:r>
            <a:r>
              <a:rPr lang="en-US" cap="none" dirty="0" err="1" smtClean="0"/>
              <a:t>skoli</a:t>
            </a:r>
            <a:r>
              <a:rPr lang="en-US" cap="none" dirty="0" smtClean="0"/>
              <a:t>, </a:t>
            </a:r>
            <a:r>
              <a:rPr lang="en-US" cap="none" dirty="0" err="1" smtClean="0"/>
              <a:t>kada</a:t>
            </a:r>
            <a:r>
              <a:rPr lang="en-US" cap="none" dirty="0" smtClean="0"/>
              <a:t> se </a:t>
            </a:r>
            <a:r>
              <a:rPr lang="en-US" cap="none" dirty="0" err="1" smtClean="0"/>
              <a:t>vidimo</a:t>
            </a:r>
            <a:r>
              <a:rPr lang="en-US" cap="none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smtClean="0">
                <a:solidFill>
                  <a:srgbClr val="FF0000"/>
                </a:solidFill>
              </a:rPr>
              <a:t>Učenici </a:t>
            </a:r>
            <a:r>
              <a:rPr lang="en-US" cap="none" dirty="0" err="1" smtClean="0">
                <a:solidFill>
                  <a:srgbClr val="FF0000"/>
                </a:solidFill>
              </a:rPr>
              <a:t>koji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>
                <a:solidFill>
                  <a:srgbClr val="FF0000"/>
                </a:solidFill>
              </a:rPr>
              <a:t>rade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>
                <a:solidFill>
                  <a:srgbClr val="FF0000"/>
                </a:solidFill>
              </a:rPr>
              <a:t>isključivo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>
                <a:solidFill>
                  <a:srgbClr val="FF0000"/>
                </a:solidFill>
              </a:rPr>
              <a:t>na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err="1" smtClean="0">
                <a:solidFill>
                  <a:srgbClr val="FF0000"/>
                </a:solidFill>
              </a:rPr>
              <a:t>daljinu</a:t>
            </a:r>
            <a:r>
              <a:rPr lang="en-US" cap="none" dirty="0" smtClean="0">
                <a:solidFill>
                  <a:srgbClr val="FF0000"/>
                </a:solidFill>
              </a:rPr>
              <a:t> </a:t>
            </a:r>
            <a:r>
              <a:rPr lang="en-US" cap="none" dirty="0" smtClean="0"/>
              <a:t>– </a:t>
            </a:r>
            <a:r>
              <a:rPr lang="en-US" cap="none" dirty="0" err="1" smtClean="0"/>
              <a:t>šalju</a:t>
            </a:r>
            <a:r>
              <a:rPr lang="en-US" cap="none" dirty="0" smtClean="0"/>
              <a:t> </a:t>
            </a:r>
            <a:r>
              <a:rPr lang="en-US" cap="none" dirty="0" err="1" smtClean="0"/>
              <a:t>zadatke</a:t>
            </a:r>
            <a:r>
              <a:rPr lang="en-US" cap="none" dirty="0" smtClean="0"/>
              <a:t> </a:t>
            </a:r>
            <a:r>
              <a:rPr lang="en-US" cap="none" dirty="0" err="1" smtClean="0"/>
              <a:t>najkasnije</a:t>
            </a:r>
            <a:r>
              <a:rPr lang="en-US" cap="none" dirty="0" smtClean="0"/>
              <a:t> do </a:t>
            </a:r>
            <a:r>
              <a:rPr lang="en-US" cap="none" dirty="0" err="1" smtClean="0"/>
              <a:t>petka</a:t>
            </a:r>
            <a:r>
              <a:rPr lang="en-US" cap="none" dirty="0" smtClean="0"/>
              <a:t>, 25.9.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mejl</a:t>
            </a:r>
            <a:r>
              <a:rPr lang="en-US" cap="none" dirty="0" smtClean="0"/>
              <a:t> </a:t>
            </a:r>
            <a:r>
              <a:rPr lang="en-US" cap="none" dirty="0" err="1" smtClean="0"/>
              <a:t>nastavnice</a:t>
            </a:r>
            <a:r>
              <a:rPr lang="en-US" cap="none" dirty="0"/>
              <a:t>.</a:t>
            </a:r>
            <a:endParaRPr lang="en-US" cap="none" dirty="0" smtClean="0"/>
          </a:p>
          <a:p>
            <a:pPr marL="0" indent="0">
              <a:spcBef>
                <a:spcPts val="0"/>
              </a:spcBef>
              <a:buNone/>
            </a:pP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endParaRPr lang="en-US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208" y="557784"/>
            <a:ext cx="10756392" cy="5961888"/>
          </a:xfrm>
        </p:spPr>
        <p:txBody>
          <a:bodyPr/>
          <a:lstStyle/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r>
              <a:rPr lang="en-US" cap="none" dirty="0" err="1" smtClean="0"/>
              <a:t>Pripremi</a:t>
            </a:r>
            <a:r>
              <a:rPr lang="en-US" cap="none" dirty="0" smtClean="0"/>
              <a:t> se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usmeno</a:t>
            </a:r>
            <a:r>
              <a:rPr lang="en-US" cap="none" dirty="0" smtClean="0"/>
              <a:t> </a:t>
            </a:r>
            <a:r>
              <a:rPr lang="en-US" cap="none" dirty="0" err="1" smtClean="0"/>
              <a:t>odgovaranje</a:t>
            </a:r>
            <a:r>
              <a:rPr lang="en-US" cap="none" dirty="0" smtClean="0"/>
              <a:t> </a:t>
            </a:r>
            <a:r>
              <a:rPr lang="en-US" cap="none" dirty="0" err="1" smtClean="0"/>
              <a:t>tokom</a:t>
            </a:r>
            <a:r>
              <a:rPr lang="en-US" cap="none" dirty="0" smtClean="0"/>
              <a:t> </a:t>
            </a:r>
            <a:r>
              <a:rPr lang="en-US" cap="none" dirty="0" err="1" smtClean="0"/>
              <a:t>naredne</a:t>
            </a:r>
            <a:r>
              <a:rPr lang="en-US" cap="none" dirty="0" smtClean="0"/>
              <a:t> </a:t>
            </a:r>
            <a:r>
              <a:rPr lang="en-US" cap="none" dirty="0" err="1" smtClean="0"/>
              <a:t>dve</a:t>
            </a:r>
            <a:r>
              <a:rPr lang="en-US" cap="none" dirty="0" smtClean="0"/>
              <a:t> </a:t>
            </a:r>
            <a:r>
              <a:rPr lang="en-US" cap="none" dirty="0" err="1" smtClean="0"/>
              <a:t>nedelje</a:t>
            </a:r>
            <a:r>
              <a:rPr lang="en-US" cap="none" dirty="0" smtClean="0"/>
              <a:t>. Ne </a:t>
            </a:r>
            <a:r>
              <a:rPr lang="en-US" cap="none" dirty="0" err="1" smtClean="0"/>
              <a:t>brini</a:t>
            </a:r>
            <a:r>
              <a:rPr lang="en-US" cap="none" dirty="0" smtClean="0"/>
              <a:t>, </a:t>
            </a:r>
            <a:r>
              <a:rPr lang="en-US" cap="none" dirty="0" err="1" smtClean="0"/>
              <a:t>nije</a:t>
            </a:r>
            <a:r>
              <a:rPr lang="en-US" cap="none" dirty="0" smtClean="0"/>
              <a:t> </a:t>
            </a:r>
            <a:r>
              <a:rPr lang="en-US" cap="none" dirty="0" err="1" smtClean="0"/>
              <a:t>ništa</a:t>
            </a:r>
            <a:r>
              <a:rPr lang="en-US" cap="none" dirty="0" smtClean="0"/>
              <a:t> ‘</a:t>
            </a:r>
            <a:r>
              <a:rPr lang="en-US" cap="none" dirty="0" err="1" smtClean="0"/>
              <a:t>strašno</a:t>
            </a:r>
            <a:r>
              <a:rPr lang="en-US" cap="none" dirty="0" smtClean="0"/>
              <a:t>’ </a:t>
            </a:r>
            <a:r>
              <a:rPr lang="en-US" cap="none" dirty="0" smtClean="0">
                <a:sym typeface="Wingdings" panose="05000000000000000000" pitchFamily="2" charset="2"/>
              </a:rPr>
              <a:t> </a:t>
            </a:r>
            <a:r>
              <a:rPr lang="en-US" cap="none" dirty="0" err="1" smtClean="0">
                <a:sym typeface="Wingdings" panose="05000000000000000000" pitchFamily="2" charset="2"/>
              </a:rPr>
              <a:t>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neće</a:t>
            </a:r>
            <a:r>
              <a:rPr lang="en-US" cap="none" dirty="0" smtClean="0">
                <a:sym typeface="Wingdings" panose="05000000000000000000" pitchFamily="2" charset="2"/>
              </a:rPr>
              <a:t> se </a:t>
            </a:r>
            <a:r>
              <a:rPr lang="en-US" cap="none" dirty="0" err="1" smtClean="0">
                <a:sym typeface="Wingdings" panose="05000000000000000000" pitchFamily="2" charset="2"/>
              </a:rPr>
              <a:t>razlikovati</a:t>
            </a:r>
            <a:r>
              <a:rPr lang="en-US" cap="none" dirty="0" smtClean="0">
                <a:sym typeface="Wingdings" panose="05000000000000000000" pitchFamily="2" charset="2"/>
              </a:rPr>
              <a:t> od </a:t>
            </a:r>
            <a:r>
              <a:rPr lang="en-US" cap="none" dirty="0" err="1" smtClean="0">
                <a:sym typeface="Wingdings" panose="05000000000000000000" pitchFamily="2" charset="2"/>
              </a:rPr>
              <a:t>aktivnosti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na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dosadašnjim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časovima</a:t>
            </a:r>
            <a:r>
              <a:rPr lang="en-US" cap="none" dirty="0" smtClean="0">
                <a:sym typeface="Wingdings" panose="05000000000000000000" pitchFamily="2" charset="2"/>
              </a:rPr>
              <a:t>. </a:t>
            </a:r>
            <a:r>
              <a:rPr lang="en-US" cap="none" dirty="0" err="1" smtClean="0">
                <a:sym typeface="Wingdings" panose="05000000000000000000" pitchFamily="2" charset="2"/>
              </a:rPr>
              <a:t>Mnogi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učenici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aktivno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učestvuju</a:t>
            </a:r>
            <a:r>
              <a:rPr lang="en-US" cap="none" dirty="0" smtClean="0">
                <a:sym typeface="Wingdings" panose="05000000000000000000" pitchFamily="2" charset="2"/>
              </a:rPr>
              <a:t> u </a:t>
            </a:r>
            <a:r>
              <a:rPr lang="en-US" cap="none" dirty="0" err="1" smtClean="0">
                <a:sym typeface="Wingdings" panose="05000000000000000000" pitchFamily="2" charset="2"/>
              </a:rPr>
              <a:t>radu</a:t>
            </a:r>
            <a:r>
              <a:rPr lang="en-US" cap="none" dirty="0" smtClean="0">
                <a:sym typeface="Wingdings" panose="05000000000000000000" pitchFamily="2" charset="2"/>
              </a:rPr>
              <a:t> od </a:t>
            </a:r>
            <a:r>
              <a:rPr lang="en-US" cap="none" dirty="0" err="1" smtClean="0">
                <a:sym typeface="Wingdings" panose="05000000000000000000" pitchFamily="2" charset="2"/>
              </a:rPr>
              <a:t>početka</a:t>
            </a:r>
            <a:r>
              <a:rPr lang="en-US" cap="none" dirty="0" smtClean="0">
                <a:sym typeface="Wingdings" panose="05000000000000000000" pitchFamily="2" charset="2"/>
              </a:rPr>
              <a:t>, </a:t>
            </a:r>
            <a:r>
              <a:rPr lang="en-US" cap="none" dirty="0" smtClean="0">
                <a:sym typeface="Wingdings" panose="05000000000000000000" pitchFamily="2" charset="2"/>
              </a:rPr>
              <a:t>a </a:t>
            </a:r>
            <a:r>
              <a:rPr lang="en-US" cap="none" dirty="0" err="1" smtClean="0">
                <a:sym typeface="Wingdings" panose="05000000000000000000" pitchFamily="2" charset="2"/>
              </a:rPr>
              <a:t>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smtClean="0">
                <a:sym typeface="Wingdings" panose="05000000000000000000" pitchFamily="2" charset="2"/>
              </a:rPr>
              <a:t>to se </a:t>
            </a:r>
            <a:r>
              <a:rPr lang="en-US" cap="none" dirty="0" err="1" smtClean="0">
                <a:sym typeface="Wingdings" panose="05000000000000000000" pitchFamily="2" charset="2"/>
              </a:rPr>
              <a:t>uzima</a:t>
            </a:r>
            <a:r>
              <a:rPr lang="en-US" cap="none" dirty="0" smtClean="0">
                <a:sym typeface="Wingdings" panose="05000000000000000000" pitchFamily="2" charset="2"/>
              </a:rPr>
              <a:t> u </a:t>
            </a:r>
            <a:r>
              <a:rPr lang="en-US" cap="none" dirty="0" err="1" smtClean="0">
                <a:sym typeface="Wingdings" panose="05000000000000000000" pitchFamily="2" charset="2"/>
              </a:rPr>
              <a:t>obzir</a:t>
            </a:r>
            <a:r>
              <a:rPr lang="en-US" cap="none" dirty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pri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ocenjivanju</a:t>
            </a:r>
            <a:r>
              <a:rPr lang="en-US" cap="none" dirty="0" smtClean="0">
                <a:sym typeface="Wingdings" panose="05000000000000000000" pitchFamily="2" charset="2"/>
              </a:rPr>
              <a:t>.</a:t>
            </a:r>
            <a:endParaRPr lang="en-US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cap="none" dirty="0" err="1" smtClean="0">
                <a:sym typeface="Wingdings" panose="05000000000000000000" pitchFamily="2" charset="2"/>
              </a:rPr>
              <a:t>Prelistaj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sve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što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smo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radili</a:t>
            </a:r>
            <a:r>
              <a:rPr lang="en-US" cap="none" dirty="0" smtClean="0">
                <a:sym typeface="Wingdings" panose="05000000000000000000" pitchFamily="2" charset="2"/>
              </a:rPr>
              <a:t> od </a:t>
            </a:r>
            <a:r>
              <a:rPr lang="en-US" cap="none" dirty="0" err="1" smtClean="0">
                <a:sym typeface="Wingdings" panose="05000000000000000000" pitchFamily="2" charset="2"/>
              </a:rPr>
              <a:t>početka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školske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godine</a:t>
            </a:r>
            <a:r>
              <a:rPr lang="en-US" cap="none" dirty="0" smtClean="0">
                <a:sym typeface="Wingdings" panose="05000000000000000000" pitchFamily="2" charset="2"/>
              </a:rPr>
              <a:t> (Starter Unit je </a:t>
            </a:r>
            <a:r>
              <a:rPr lang="en-US" cap="none" dirty="0" err="1" smtClean="0">
                <a:sym typeface="Wingdings" panose="05000000000000000000" pitchFamily="2" charset="2"/>
              </a:rPr>
              <a:t>samo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ponavljanje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prethodno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naučenog</a:t>
            </a:r>
            <a:r>
              <a:rPr lang="en-US" cap="none" dirty="0" smtClean="0">
                <a:sym typeface="Wingdings" panose="05000000000000000000" pitchFamily="2" charset="2"/>
              </a:rPr>
              <a:t>, pa </a:t>
            </a:r>
            <a:r>
              <a:rPr lang="en-US" cap="none" dirty="0" err="1" smtClean="0">
                <a:sym typeface="Wingdings" panose="05000000000000000000" pitchFamily="2" charset="2"/>
              </a:rPr>
              <a:t>ti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neće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err="1" smtClean="0">
                <a:sym typeface="Wingdings" panose="05000000000000000000" pitchFamily="2" charset="2"/>
              </a:rPr>
              <a:t>biti</a:t>
            </a:r>
            <a:r>
              <a:rPr lang="en-US" cap="none" dirty="0" smtClean="0">
                <a:sym typeface="Wingdings" panose="05000000000000000000" pitchFamily="2" charset="2"/>
              </a:rPr>
              <a:t> problem).</a:t>
            </a:r>
          </a:p>
          <a:p>
            <a:pPr marL="0" indent="0">
              <a:buNone/>
            </a:pPr>
            <a:endParaRPr lang="en-US" cap="non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cap="non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cap="none" dirty="0" err="1" smtClean="0">
                <a:sym typeface="Wingdings" panose="05000000000000000000" pitchFamily="2" charset="2"/>
              </a:rPr>
              <a:t>Nastavnica</a:t>
            </a:r>
            <a:r>
              <a:rPr lang="en-US" cap="none" dirty="0" smtClean="0">
                <a:sym typeface="Wingdings" panose="05000000000000000000" pitchFamily="2" charset="2"/>
              </a:rPr>
              <a:t> Aleksandra</a:t>
            </a:r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76" y="3680460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85" y="3538728"/>
            <a:ext cx="249555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87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196</TotalTime>
  <Words>947</Words>
  <Application>Microsoft Office PowerPoint</Application>
  <PresentationFormat>Widescreen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Wingdings</vt:lpstr>
      <vt:lpstr>Droplet</vt:lpstr>
      <vt:lpstr>Reading – city on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– a description of a cruise ship</dc:title>
  <dc:creator>SANJA</dc:creator>
  <cp:lastModifiedBy>SANJA</cp:lastModifiedBy>
  <cp:revision>25</cp:revision>
  <dcterms:created xsi:type="dcterms:W3CDTF">2020-09-19T10:55:20Z</dcterms:created>
  <dcterms:modified xsi:type="dcterms:W3CDTF">2020-09-20T05:52:07Z</dcterms:modified>
</cp:coreProperties>
</file>