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6" r:id="rId6"/>
    <p:sldId id="267" r:id="rId7"/>
    <p:sldId id="268" r:id="rId8"/>
    <p:sldId id="269" r:id="rId9"/>
    <p:sldId id="271" r:id="rId10"/>
    <p:sldId id="270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3409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A4D32-71DD-44C3-85C3-67C7CB75C181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27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65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41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5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97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99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3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4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1681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0" r:id="rId9"/>
    <p:sldLayoutId id="2147483671" r:id="rId10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oranaf@starina.rs" TargetMode="External"/><Relationship Id="rId2" Type="http://schemas.openxmlformats.org/officeDocument/2006/relationships/hyperlink" Target="https://www.youtube.com/watch?v=ZjhOgnROlu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Tf0DLBkkzw" TargetMode="Externa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goranaf@starina.rs" TargetMode="Externa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PgEaPBSjLM&amp;list=PLSOgrsyzaoExWoaeLXFzAfUsDxWw9uzgW&amp;index=35&amp;t=0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EF02B-9FD9-49D9-B6C4-3B6B2A825E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Rooms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374B9-2CD0-43A1-A916-CE6F98BF3C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prepositions of place</a:t>
            </a:r>
          </a:p>
        </p:txBody>
      </p:sp>
    </p:spTree>
    <p:extLst>
      <p:ext uri="{BB962C8B-B14F-4D97-AF65-F5344CB8AC3E}">
        <p14:creationId xmlns:p14="http://schemas.microsoft.com/office/powerpoint/2010/main" val="1193323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D5C9-3519-4EDB-96E4-73AF1F304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8800" y="955939"/>
            <a:ext cx="7334400" cy="1046401"/>
          </a:xfrm>
        </p:spPr>
        <p:txBody>
          <a:bodyPr/>
          <a:lstStyle/>
          <a:p>
            <a:r>
              <a:rPr lang="en-GB" dirty="0"/>
              <a:t>Homework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2FD42F-BD26-4A45-BCB2-EF873092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8699" y="2175028"/>
            <a:ext cx="7854434" cy="3266983"/>
          </a:xfrm>
        </p:spPr>
        <p:txBody>
          <a:bodyPr/>
          <a:lstStyle/>
          <a:p>
            <a:r>
              <a:rPr lang="en-GB" dirty="0"/>
              <a:t>Watch this video </a:t>
            </a:r>
            <a:r>
              <a:rPr lang="en-GB" dirty="0">
                <a:hlinkClick r:id="rId2"/>
              </a:rPr>
              <a:t>https://www.youtube.com/watch?v=ZjhOgnROluo</a:t>
            </a:r>
            <a:endParaRPr lang="en-GB" dirty="0"/>
          </a:p>
          <a:p>
            <a:r>
              <a:rPr lang="en-GB" dirty="0"/>
              <a:t>and practise! </a:t>
            </a:r>
            <a:r>
              <a:rPr lang="en-GB" dirty="0">
                <a:sym typeface="Wingdings" panose="05000000000000000000" pitchFamily="2" charset="2"/>
              </a:rPr>
              <a:t> 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+ the answers from slide 4, send to </a:t>
            </a:r>
            <a:r>
              <a:rPr lang="en-GB" dirty="0">
                <a:sym typeface="Wingdings" panose="05000000000000000000" pitchFamily="2" charset="2"/>
                <a:hlinkClick r:id="rId3"/>
              </a:rPr>
              <a:t>goranaf@starina.rs</a:t>
            </a:r>
            <a:r>
              <a:rPr lang="en-GB" dirty="0">
                <a:sym typeface="Wingdings" panose="05000000000000000000" pitchFamily="2" charset="2"/>
              </a:rPr>
              <a:t> 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++ </a:t>
            </a:r>
            <a:r>
              <a:rPr lang="bs-Cyrl-BA">
                <a:sym typeface="Wingdings" panose="05000000000000000000" pitchFamily="2" charset="2"/>
              </a:rPr>
              <a:t>урадите све вежбе из радне свеске које се односе на предлоге места!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17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14D2E-719F-400C-86AB-501C0E0C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GB" dirty="0"/>
              <a:t>Prepositions (</a:t>
            </a:r>
            <a:r>
              <a:rPr lang="bs-Cyrl-BA" dirty="0"/>
              <a:t>предлози места) 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921D328-9002-4B9B-8A2A-5562E46E9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78125"/>
            <a:ext cx="9144000" cy="2734908"/>
          </a:xfrm>
        </p:spPr>
        <p:txBody>
          <a:bodyPr/>
          <a:lstStyle/>
          <a:p>
            <a:pPr algn="l"/>
            <a:r>
              <a:rPr lang="bs-Cyrl-BA" dirty="0"/>
              <a:t>У овој лекцији ћемо научити четири предлога за место: НА, У,</a:t>
            </a:r>
            <a:r>
              <a:rPr lang="en-GB" dirty="0"/>
              <a:t> </a:t>
            </a:r>
            <a:r>
              <a:rPr lang="bs-Cyrl-BA" dirty="0"/>
              <a:t>ИСПОД и ПОРЕД.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НА – </a:t>
            </a:r>
            <a:r>
              <a:rPr lang="en-GB" dirty="0">
                <a:highlight>
                  <a:srgbClr val="FFFF00"/>
                </a:highlight>
              </a:rPr>
              <a:t>ON </a:t>
            </a:r>
            <a:r>
              <a:rPr lang="en-GB" dirty="0"/>
              <a:t>(The book is ON the table).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У – </a:t>
            </a:r>
            <a:r>
              <a:rPr lang="en-GB" dirty="0">
                <a:highlight>
                  <a:srgbClr val="FFFF00"/>
                </a:highlight>
              </a:rPr>
              <a:t>IN </a:t>
            </a:r>
            <a:r>
              <a:rPr lang="en-GB" dirty="0"/>
              <a:t>(The cat is IN the box).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ИСПОД – </a:t>
            </a:r>
            <a:r>
              <a:rPr lang="en-GB" dirty="0">
                <a:highlight>
                  <a:srgbClr val="FFFF00"/>
                </a:highlight>
              </a:rPr>
              <a:t>UNDER </a:t>
            </a:r>
            <a:r>
              <a:rPr lang="en-GB" dirty="0"/>
              <a:t>(The dog is under the bed).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ПОРЕД – </a:t>
            </a:r>
            <a:r>
              <a:rPr lang="en-GB" dirty="0">
                <a:highlight>
                  <a:srgbClr val="FFFF00"/>
                </a:highlight>
              </a:rPr>
              <a:t>NEXT TO </a:t>
            </a:r>
            <a:r>
              <a:rPr lang="en-GB" dirty="0"/>
              <a:t>(The cupboard is next to the TV).</a:t>
            </a:r>
          </a:p>
        </p:txBody>
      </p:sp>
    </p:spTree>
    <p:extLst>
      <p:ext uri="{BB962C8B-B14F-4D97-AF65-F5344CB8AC3E}">
        <p14:creationId xmlns:p14="http://schemas.microsoft.com/office/powerpoint/2010/main" val="235062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110CB-5A45-403E-A5C4-5DEBCDA41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59198"/>
          </a:xfrm>
        </p:spPr>
        <p:txBody>
          <a:bodyPr/>
          <a:lstStyle/>
          <a:p>
            <a:r>
              <a:rPr lang="en-GB" dirty="0"/>
              <a:t>Prepositions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90A586-2925-4347-A8EF-0B5C058B0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1258"/>
            <a:ext cx="9144000" cy="3338004"/>
          </a:xfrm>
        </p:spPr>
        <p:txBody>
          <a:bodyPr/>
          <a:lstStyle/>
          <a:p>
            <a:r>
              <a:rPr lang="en-GB" dirty="0"/>
              <a:t>Dear student, please watch this video </a:t>
            </a:r>
            <a:r>
              <a:rPr lang="en-GB" dirty="0">
                <a:hlinkClick r:id="rId2"/>
              </a:rPr>
              <a:t>https://www.youtube.com/watch?v=5Tf0DLBkkzw</a:t>
            </a:r>
            <a:r>
              <a:rPr lang="en-GB" dirty="0"/>
              <a:t> and </a:t>
            </a:r>
            <a:r>
              <a:rPr lang="en-GB" dirty="0">
                <a:highlight>
                  <a:srgbClr val="FFFF00"/>
                </a:highlight>
              </a:rPr>
              <a:t>answer the questions from the next slide in your notebooks! </a:t>
            </a:r>
            <a:r>
              <a:rPr lang="en-GB" dirty="0"/>
              <a:t>*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bs-Cyrl-BA" dirty="0">
              <a:sym typeface="Wingdings" panose="05000000000000000000" pitchFamily="2" charset="2"/>
            </a:endParaRPr>
          </a:p>
          <a:p>
            <a:endParaRPr lang="bs-Cyrl-BA" dirty="0">
              <a:sym typeface="Wingdings" panose="05000000000000000000" pitchFamily="2" charset="2"/>
            </a:endParaRPr>
          </a:p>
          <a:p>
            <a:endParaRPr lang="en-GB" dirty="0">
              <a:sym typeface="Wingdings" panose="05000000000000000000" pitchFamily="2" charset="2"/>
            </a:endParaRP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algn="l"/>
            <a:r>
              <a:rPr lang="en-GB" sz="1400" dirty="0">
                <a:sym typeface="Wingdings" panose="05000000000000000000" pitchFamily="2" charset="2"/>
              </a:rPr>
              <a:t>*</a:t>
            </a:r>
            <a:r>
              <a:rPr lang="bs-Cyrl-BA" sz="1400" dirty="0">
                <a:sym typeface="Wingdings" panose="05000000000000000000" pitchFamily="2" charset="2"/>
              </a:rPr>
              <a:t>На питања са следећих слајдова одговори у свеску енглеског!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2996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11FF7-FD1D-4D13-8BD2-ED3218CD7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9299"/>
          </a:xfrm>
        </p:spPr>
        <p:txBody>
          <a:bodyPr/>
          <a:lstStyle/>
          <a:p>
            <a:r>
              <a:rPr lang="en-GB" dirty="0"/>
              <a:t>Where is it?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B875A-A2C1-41EF-9E99-C69A0C0D1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81561"/>
            <a:ext cx="9144000" cy="2976239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en-GB" dirty="0"/>
              <a:t>Where’s the ball? 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carrot? 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donut?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watch?</a:t>
            </a:r>
          </a:p>
          <a:p>
            <a:pPr marL="457200" indent="-457200" algn="l">
              <a:buAutoNum type="arabicPeriod"/>
            </a:pPr>
            <a:endParaRPr lang="en-GB" dirty="0"/>
          </a:p>
          <a:p>
            <a:pPr algn="l"/>
            <a:r>
              <a:rPr lang="en-GB" dirty="0"/>
              <a:t>* </a:t>
            </a:r>
            <a:r>
              <a:rPr lang="bs-Cyrl-BA" dirty="0"/>
              <a:t>Одговоре пошаљи на</a:t>
            </a:r>
            <a:r>
              <a:rPr lang="en-GB" dirty="0"/>
              <a:t>: </a:t>
            </a:r>
            <a:r>
              <a:rPr lang="en-GB" dirty="0">
                <a:hlinkClick r:id="rId2"/>
              </a:rPr>
              <a:t>goranaf@starina.rs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858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B089-1784-4089-9A74-21579063A1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There is / There 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F4509-3DF4-469D-8DA3-D42225CAC4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Cyrl-BA" dirty="0"/>
              <a:t>У којим ситуацијама користимо ове две фразе?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61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1411-BDA4-4EAE-BA11-9232BC15D9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There is / There are </a:t>
            </a:r>
            <a:r>
              <a:rPr lang="bs-Cyrl-BA" dirty="0"/>
              <a:t>користимо</a:t>
            </a:r>
            <a:r>
              <a:rPr lang="en-GB" dirty="0"/>
              <a:t>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41DE10-07AF-4FB7-B21B-A4C9B0584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8733" y="3380338"/>
            <a:ext cx="7334400" cy="1546399"/>
          </a:xfrm>
        </p:spPr>
        <p:txBody>
          <a:bodyPr/>
          <a:lstStyle/>
          <a:p>
            <a:r>
              <a:rPr lang="en-GB" dirty="0"/>
              <a:t>…</a:t>
            </a:r>
            <a:r>
              <a:rPr lang="bs-Cyrl-BA" dirty="0"/>
              <a:t>када желимо да кажемо да се нешто негде налази. </a:t>
            </a:r>
          </a:p>
          <a:p>
            <a:r>
              <a:rPr lang="bs-Cyrl-BA" dirty="0"/>
              <a:t>Нпр: </a:t>
            </a:r>
            <a:r>
              <a:rPr lang="en-GB" dirty="0">
                <a:solidFill>
                  <a:srgbClr val="FF0000"/>
                </a:solidFill>
              </a:rPr>
              <a:t>There is </a:t>
            </a:r>
            <a:r>
              <a:rPr lang="en-GB" dirty="0"/>
              <a:t>a sink in the bathroom. (</a:t>
            </a:r>
            <a:r>
              <a:rPr lang="bs-Cyrl-BA" dirty="0"/>
              <a:t>У купатилу </a:t>
            </a:r>
            <a:r>
              <a:rPr lang="bs-Cyrl-BA" dirty="0">
                <a:solidFill>
                  <a:srgbClr val="FF0000"/>
                </a:solidFill>
              </a:rPr>
              <a:t>се налази </a:t>
            </a:r>
            <a:r>
              <a:rPr lang="bs-Cyrl-BA" dirty="0">
                <a:solidFill>
                  <a:schemeClr val="bg2"/>
                </a:solidFill>
              </a:rPr>
              <a:t>лавабо.)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70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E3DBCD2-C13A-4BD8-8AA8-5CB13CE07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0008" y="1310326"/>
            <a:ext cx="9191134" cy="4034672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C90307-D4F5-4F00-BDBE-77536547EC61}"/>
              </a:ext>
            </a:extLst>
          </p:cNvPr>
          <p:cNvGraphicFramePr>
            <a:graphicFrameLocks noGrp="1"/>
          </p:cNvGraphicFramePr>
          <p:nvPr/>
        </p:nvGraphicFramePr>
        <p:xfrm>
          <a:off x="1480008" y="1310326"/>
          <a:ext cx="9191133" cy="1448399"/>
        </p:xfrm>
        <a:graphic>
          <a:graphicData uri="http://schemas.openxmlformats.org/drawingml/2006/table">
            <a:tbl>
              <a:tblPr/>
              <a:tblGrid>
                <a:gridCol w="3063711">
                  <a:extLst>
                    <a:ext uri="{9D8B030D-6E8A-4147-A177-3AD203B41FA5}">
                      <a16:colId xmlns:a16="http://schemas.microsoft.com/office/drawing/2014/main" val="1590984119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3802155268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4082693112"/>
                    </a:ext>
                  </a:extLst>
                </a:gridCol>
              </a:tblGrid>
              <a:tr h="1448399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There is(1 thing)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 book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an apple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is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 book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is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 an apple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267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975A57-4A95-496C-8C7C-CF4B12C2ACF1}"/>
              </a:ext>
            </a:extLst>
          </p:cNvPr>
          <p:cNvGraphicFramePr>
            <a:graphicFrameLocks noGrp="1"/>
          </p:cNvGraphicFramePr>
          <p:nvPr/>
        </p:nvGraphicFramePr>
        <p:xfrm>
          <a:off x="1480008" y="3398102"/>
          <a:ext cx="9191133" cy="1214374"/>
        </p:xfrm>
        <a:graphic>
          <a:graphicData uri="http://schemas.openxmlformats.org/drawingml/2006/table">
            <a:tbl>
              <a:tblPr/>
              <a:tblGrid>
                <a:gridCol w="3063711">
                  <a:extLst>
                    <a:ext uri="{9D8B030D-6E8A-4147-A177-3AD203B41FA5}">
                      <a16:colId xmlns:a16="http://schemas.microsoft.com/office/drawing/2014/main" val="2793470258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1401987993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2658108646"/>
                    </a:ext>
                  </a:extLst>
                </a:gridCol>
              </a:tblGrid>
              <a:tr h="1183832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There are(2+ things)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2 books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apples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are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2 books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are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apples 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on the table.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97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7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E01287-126B-49A5-89BA-28DF09AAB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911" y="1131216"/>
            <a:ext cx="9700182" cy="450601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52F25D-4FC9-472A-8DAE-47BF086BD631}"/>
              </a:ext>
            </a:extLst>
          </p:cNvPr>
          <p:cNvGraphicFramePr>
            <a:graphicFrameLocks noGrp="1"/>
          </p:cNvGraphicFramePr>
          <p:nvPr/>
        </p:nvGraphicFramePr>
        <p:xfrm>
          <a:off x="1256907" y="1131216"/>
          <a:ext cx="9700182" cy="716438"/>
        </p:xfrm>
        <a:graphic>
          <a:graphicData uri="http://schemas.openxmlformats.org/drawingml/2006/table">
            <a:tbl>
              <a:tblPr/>
              <a:tblGrid>
                <a:gridCol w="3233394">
                  <a:extLst>
                    <a:ext uri="{9D8B030D-6E8A-4147-A177-3AD203B41FA5}">
                      <a16:colId xmlns:a16="http://schemas.microsoft.com/office/drawing/2014/main" val="4081578875"/>
                    </a:ext>
                  </a:extLst>
                </a:gridCol>
                <a:gridCol w="3233394">
                  <a:extLst>
                    <a:ext uri="{9D8B030D-6E8A-4147-A177-3AD203B41FA5}">
                      <a16:colId xmlns:a16="http://schemas.microsoft.com/office/drawing/2014/main" val="146494104"/>
                    </a:ext>
                  </a:extLst>
                </a:gridCol>
                <a:gridCol w="3233394">
                  <a:extLst>
                    <a:ext uri="{9D8B030D-6E8A-4147-A177-3AD203B41FA5}">
                      <a16:colId xmlns:a16="http://schemas.microsoft.com/office/drawing/2014/main" val="754957287"/>
                    </a:ext>
                  </a:extLst>
                </a:gridCol>
              </a:tblGrid>
              <a:tr h="716438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Is there(1 thing)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>
                          <a:effectLst/>
                          <a:latin typeface="inherit"/>
                        </a:rPr>
                        <a:t>a book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Is there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 book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table?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43623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4773B3-00CE-4A49-9936-54C0EE4FEC67}"/>
              </a:ext>
            </a:extLst>
          </p:cNvPr>
          <p:cNvGraphicFramePr>
            <a:graphicFrameLocks noGrp="1"/>
          </p:cNvGraphicFramePr>
          <p:nvPr/>
        </p:nvGraphicFramePr>
        <p:xfrm>
          <a:off x="1256907" y="2812610"/>
          <a:ext cx="9678186" cy="716438"/>
        </p:xfrm>
        <a:graphic>
          <a:graphicData uri="http://schemas.openxmlformats.org/drawingml/2006/table">
            <a:tbl>
              <a:tblPr/>
              <a:tblGrid>
                <a:gridCol w="3226062">
                  <a:extLst>
                    <a:ext uri="{9D8B030D-6E8A-4147-A177-3AD203B41FA5}">
                      <a16:colId xmlns:a16="http://schemas.microsoft.com/office/drawing/2014/main" val="4195518966"/>
                    </a:ext>
                  </a:extLst>
                </a:gridCol>
                <a:gridCol w="3226062">
                  <a:extLst>
                    <a:ext uri="{9D8B030D-6E8A-4147-A177-3AD203B41FA5}">
                      <a16:colId xmlns:a16="http://schemas.microsoft.com/office/drawing/2014/main" val="3281302276"/>
                    </a:ext>
                  </a:extLst>
                </a:gridCol>
                <a:gridCol w="3226062">
                  <a:extLst>
                    <a:ext uri="{9D8B030D-6E8A-4147-A177-3AD203B41FA5}">
                      <a16:colId xmlns:a16="http://schemas.microsoft.com/office/drawing/2014/main" val="1882857054"/>
                    </a:ext>
                  </a:extLst>
                </a:gridCol>
              </a:tblGrid>
              <a:tr h="716438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>
                          <a:effectLst/>
                          <a:latin typeface="inherit"/>
                        </a:rPr>
                        <a:t>Are there (2+ things)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apples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Are there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apples 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on the table?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834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57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F5E0-1CF3-43B0-8164-100C6FDF7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8733" y="811048"/>
            <a:ext cx="7334400" cy="1046400"/>
          </a:xfrm>
        </p:spPr>
        <p:txBody>
          <a:bodyPr/>
          <a:lstStyle/>
          <a:p>
            <a:r>
              <a:rPr lang="en-GB" dirty="0"/>
              <a:t>Extra explanation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318BF-9A6B-4E02-94E1-11E94CC78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0024" y="1988599"/>
            <a:ext cx="8023110" cy="3329126"/>
          </a:xfrm>
        </p:spPr>
        <p:txBody>
          <a:bodyPr/>
          <a:lstStyle/>
          <a:p>
            <a:r>
              <a:rPr lang="en-GB" dirty="0"/>
              <a:t>Dear student, watch this video </a:t>
            </a:r>
            <a:r>
              <a:rPr lang="en-GB" dirty="0">
                <a:hlinkClick r:id="rId2"/>
              </a:rPr>
              <a:t>https://www.youtube.com/watch?v=qPgEaPBSjLM&amp;list=PLSOgrsyzaoExWoaeLXFzAfUsDxWw9uzgW&amp;index=35&amp;t=0s</a:t>
            </a:r>
            <a:r>
              <a:rPr lang="en-GB" dirty="0"/>
              <a:t> for a more detailed explanation of there is/there are!</a:t>
            </a:r>
          </a:p>
        </p:txBody>
      </p:sp>
    </p:spTree>
    <p:extLst>
      <p:ext uri="{BB962C8B-B14F-4D97-AF65-F5344CB8AC3E}">
        <p14:creationId xmlns:p14="http://schemas.microsoft.com/office/powerpoint/2010/main" val="419440938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43</TotalTime>
  <Words>373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inherit</vt:lpstr>
      <vt:lpstr>Patrick Hand SC</vt:lpstr>
      <vt:lpstr>Sniglet</vt:lpstr>
      <vt:lpstr>Theme1</vt:lpstr>
      <vt:lpstr>Rooms</vt:lpstr>
      <vt:lpstr>Prepositions (предлози места) </vt:lpstr>
      <vt:lpstr>Prepositions</vt:lpstr>
      <vt:lpstr>Where is it? </vt:lpstr>
      <vt:lpstr>There is / There are</vt:lpstr>
      <vt:lpstr>There is / There are користимо…</vt:lpstr>
      <vt:lpstr>PowerPoint Presentation</vt:lpstr>
      <vt:lpstr>PowerPoint Presentation</vt:lpstr>
      <vt:lpstr>Extra explanation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Rooms</dc:title>
  <dc:creator>m52215</dc:creator>
  <cp:lastModifiedBy>Gorana Ferizovic</cp:lastModifiedBy>
  <cp:revision>7</cp:revision>
  <dcterms:created xsi:type="dcterms:W3CDTF">2020-03-26T10:51:47Z</dcterms:created>
  <dcterms:modified xsi:type="dcterms:W3CDTF">2021-03-22T18:08:09Z</dcterms:modified>
</cp:coreProperties>
</file>