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73" r:id="rId3"/>
    <p:sldId id="274" r:id="rId4"/>
    <p:sldId id="256" r:id="rId5"/>
    <p:sldId id="257" r:id="rId6"/>
    <p:sldId id="266" r:id="rId7"/>
    <p:sldId id="267" r:id="rId8"/>
    <p:sldId id="268" r:id="rId9"/>
    <p:sldId id="271" r:id="rId10"/>
    <p:sldId id="269" r:id="rId11"/>
    <p:sldId id="270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99"/>
    <a:srgbClr val="CC3399"/>
    <a:srgbClr val="436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2980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371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178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80577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8176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18195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0020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27841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28930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9547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33417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16703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48751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02378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32322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7662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0FC6B-61D4-46FB-8410-75DD433C7D4A}" type="datetimeFigureOut">
              <a:rPr lang="sr-Latn-CS" smtClean="0"/>
              <a:pPr/>
              <a:t>10.5.2020.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7F05F7-05DB-446C-843F-030406AA7B00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30745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АЗИЈА</a:t>
            </a:r>
            <a:endParaRPr lang="sr-Latn-R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26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576064"/>
          </a:xfrm>
        </p:spPr>
        <p:txBody>
          <a:bodyPr>
            <a:normAutofit fontScale="90000"/>
          </a:bodyPr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Друштвене карактеристике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908720"/>
            <a:ext cx="7274769" cy="5616624"/>
          </a:xfrm>
        </p:spPr>
        <p:txBody>
          <a:bodyPr>
            <a:no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Доминира становништво беле расе</a:t>
            </a:r>
          </a:p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Густина насељености је мала </a:t>
            </a:r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(33,4 </a:t>
            </a:r>
            <a:r>
              <a:rPr lang="sr-Cyrl-R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km²) </a:t>
            </a:r>
            <a:r>
              <a:rPr lang="sr-Cyrl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неравномерна</a:t>
            </a:r>
          </a:p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 прираштај је висок</a:t>
            </a:r>
          </a:p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Доминира арапски језик и ислам као религија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најутицајније светске религије настале су на подручју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југозападне Азије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 су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хришћанство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ислам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јудаизам</a:t>
            </a:r>
            <a:endParaRPr lang="sr-Latn-R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88611"/>
            <a:ext cx="5765974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148656"/>
            <a:ext cx="8001694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770713" cy="576064"/>
          </a:xfrm>
        </p:spPr>
        <p:txBody>
          <a:bodyPr>
            <a:normAutofit fontScale="90000"/>
          </a:bodyPr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Економске карактеристике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930160"/>
          </a:xfrm>
        </p:spPr>
        <p:txBody>
          <a:bodyPr>
            <a:noAutofit/>
          </a:bodyPr>
          <a:lstStyle/>
          <a:p>
            <a:pPr algn="ctr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Водећи светски извозници </a:t>
            </a: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нафте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 налазишта нафте су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Месопотамији, дуж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арабијских обала Персијског залива, као и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Каспијског језера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ајвећи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произвођачи и извозници нафте су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Саудијска Арабија,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Кувајт,Ирак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Иран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Уједињени Арапски Емирати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 </a:t>
            </a: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земног гаса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угља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(Турска, Иран), </a:t>
            </a:r>
            <a:r>
              <a:rPr lang="sr-Cyrl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гвожђа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(Турска, Сирија),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(Турска, Иран,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Авганистан,Саудијска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Арабија),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(Турска, Иран),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сребра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Пољопривреда слабо развијена, због мало обрадивог земљишта Најразвијенија 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Месопотамији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захваљујући системима за наводњавање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Главне културе су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пиринач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памук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(Турска),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дуван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(Турска, Грузија),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урмина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(Саудијска Арабија, Јемен, Оман, Ирак, Иран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агруми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винова лоза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(медитеранске земље),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(Јемен),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бадем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(Иран) и др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Развијене су петрохемија, прехрамбена, дуванска и текстилна индустрија</a:t>
            </a:r>
          </a:p>
          <a:p>
            <a:pPr algn="ctr"/>
            <a:endParaRPr lang="sr-Latn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4" y="260648"/>
            <a:ext cx="7391186" cy="6154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89" y="836712"/>
            <a:ext cx="7583714" cy="59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000108"/>
            <a:ext cx="6172200" cy="2786082"/>
          </a:xfrm>
        </p:spPr>
        <p:txBody>
          <a:bodyPr>
            <a:normAutofit/>
          </a:bodyPr>
          <a:lstStyle/>
          <a:p>
            <a:pPr algn="ctr"/>
            <a:r>
              <a:rPr lang="sr-Cyrl-C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ЈУЖНА  АЗИЈА</a:t>
            </a:r>
            <a:endParaRPr lang="sr-Latn-C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3411143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ГЕОГРАФСКИ  ПОЛОЖАЈ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8215370" cy="4714908"/>
          </a:xfrm>
        </p:spPr>
        <p:txBody>
          <a:bodyPr>
            <a:normAutofit lnSpcReduction="10000"/>
          </a:bodyPr>
          <a:lstStyle/>
          <a:p>
            <a:pPr algn="ctr"/>
            <a:r>
              <a:rPr lang="sr-Cyrl-C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Обухвата Индијско полуострво (подконтинент)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 су планински венци Хималаја, Хиндукуша и Каракорума; на Ј је Индијски океан; на З је Арабијско море; на И Бенгалски залив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Обухвата острва: Шри Ланка, Малдивска о., Лакадивска о., Андаманска о., Никобарска о.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овој регији се налази 7 земаља (Индија, Пакистан, Бангладеш, Шри Ланка, Непал, Бутан и Малдиви)</a:t>
            </a:r>
            <a:endParaRPr lang="sr-Latn-C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832" y="1000108"/>
            <a:ext cx="832069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492919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Лакадивска о.</a:t>
            </a: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464344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Андаманска о.</a:t>
            </a: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557214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Никобарска о.</a:t>
            </a: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107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>
            <a:noAutofit/>
          </a:bodyPr>
          <a:lstStyle/>
          <a:p>
            <a:pPr algn="ctr"/>
            <a:r>
              <a:rPr lang="sr-Cyrl-C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ЈУЖНЕ АЗИЈЕ</a:t>
            </a:r>
            <a:endParaRPr lang="sr-Latn-C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8715436" cy="5857916"/>
          </a:xfrm>
        </p:spPr>
        <p:txBody>
          <a:bodyPr>
            <a:normAutofit/>
          </a:bodyPr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На С су планински венци млађих веначних планина, међу којима је највећи венац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Хималаја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(највиша тачка на копну </a:t>
            </a:r>
            <a:r>
              <a:rPr lang="sr-Cyrl-C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Монт Еверест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или Чомолунгма </a:t>
            </a:r>
            <a:r>
              <a:rPr lang="sr-Cyrl-C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8848 м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). Хималаји су највећи планински венац на свету (дужина око 2500 км, ширина до 300 км)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У подножју Хималаја се налази наносна </a:t>
            </a:r>
            <a:r>
              <a:rPr lang="sr-Cyrl-C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Индо-гангска низија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(у долинама река Инд и Ганг). Протеже се од Арабијског мора на З до Бенгалског залива на И, у виду полумесеца на дужини од  3000 км</a:t>
            </a:r>
          </a:p>
          <a:p>
            <a:pPr algn="ctr">
              <a:buFont typeface="Wingdings" pitchFamily="2" charset="2"/>
              <a:buChar char="v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Ова низија се састоји из 4 дела: 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Бенгалска низија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(уз доњи ток Ганга и Брамапутре)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Гангска низија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(уз ток реке Ганг)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Пенџаб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(уз горњи ток  реке Инд)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Синд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(уз средњи и доњи ток реке  Инд)</a:t>
            </a:r>
          </a:p>
          <a:p>
            <a:pPr>
              <a:buFont typeface="Wingdings" pitchFamily="2" charset="2"/>
              <a:buChar char="v"/>
            </a:pPr>
            <a:endParaRPr lang="sr-Cyrl-CS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Cyrl-CS" dirty="0" smtClean="0"/>
          </a:p>
          <a:p>
            <a:endParaRPr lang="sr-Latn-C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43635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4414" y="3214686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Хималаји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289"/>
            <a:ext cx="5762632" cy="39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00108"/>
            <a:ext cx="563333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000108"/>
            <a:ext cx="5067301" cy="380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714356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214414" y="4143380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Хиндукуш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714356"/>
            <a:ext cx="5572140" cy="41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857496"/>
            <a:ext cx="4929222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000100" y="5786454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Каракорум</a:t>
            </a:r>
            <a:endParaRPr lang="sr-Latn-C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8992" y="2857496"/>
            <a:ext cx="5560145" cy="373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60917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ЈУЖНЕ АЗИЈЕ</a:t>
            </a:r>
            <a:endParaRPr lang="sr-Latn-C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1000108"/>
            <a:ext cx="8429684" cy="5643602"/>
          </a:xfrm>
        </p:spPr>
        <p:txBody>
          <a:bodyPr>
            <a:noAutofit/>
          </a:bodyPr>
          <a:lstStyle/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Јужно од Индо-гангске низије се налази </a:t>
            </a:r>
            <a:r>
              <a:rPr lang="sr-Cyrl-C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висораван</a:t>
            </a:r>
            <a:r>
              <a:rPr lang="sr-Cyrl-C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Декан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 (просечне надморске висине око 800м)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Њу окружују планински венци </a:t>
            </a:r>
            <a:r>
              <a:rPr lang="sr-Cyrl-C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Западних</a:t>
            </a:r>
            <a:r>
              <a:rPr lang="sr-Cyrl-C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sr-Cyrl-C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Источних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Гата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, због чега је ова висораван сува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У подножју Гата се налази уски појас приобалних низија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sr-Cyrl-CS" sz="3200" dirty="0" err="1" smtClean="0">
                <a:latin typeface="Times New Roman" pitchFamily="18" charset="0"/>
                <a:cs typeface="Times New Roman" pitchFamily="18" charset="0"/>
              </a:rPr>
              <a:t>СЗЈужне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 Азије је </a:t>
            </a:r>
            <a:r>
              <a:rPr lang="sr-Cyrl-C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пустиња Тар 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(ерг), у којој се деси да годинама не падне ни једна кап кише</a:t>
            </a:r>
            <a:endParaRPr lang="sr-Latn-C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877" y="274638"/>
            <a:ext cx="821537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4093015">
            <a:off x="2370437" y="5067946"/>
            <a:ext cx="262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Западни  Гати</a:t>
            </a:r>
            <a:endParaRPr lang="sr-Latn-C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8246041">
            <a:off x="3543239" y="4698303"/>
            <a:ext cx="259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Источни Гати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320242">
            <a:off x="1943404" y="2019750"/>
            <a:ext cx="97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</a:t>
            </a:r>
            <a:endParaRPr lang="sr-Latn-C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29967">
            <a:off x="3857620" y="2500306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Ганг</a:t>
            </a:r>
            <a:endParaRPr lang="sr-Latn-C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592835">
            <a:off x="6775810" y="2371172"/>
            <a:ext cx="1783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Брамапутра</a:t>
            </a:r>
            <a:endParaRPr lang="sr-Latn-C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4546" y="1214422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ПЕНЏАБ</a:t>
            </a:r>
            <a:endParaRPr lang="sr-Latn-C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480" y="178592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СИНД</a:t>
            </a:r>
            <a:endParaRPr lang="sr-Latn-C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2132" y="300037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БЕНГАЛСКА НИЗИЈА</a:t>
            </a:r>
            <a:endParaRPr lang="sr-Latn-C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608238">
            <a:off x="3214678" y="228599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ГАНГСКА НИЗИЈА</a:t>
            </a:r>
            <a:endParaRPr lang="sr-Latn-C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794" y="221455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Пустиња Тар</a:t>
            </a:r>
            <a:endParaRPr lang="sr-Latn-C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256" y="0"/>
            <a:ext cx="5734056" cy="430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0"/>
            <a:ext cx="5251826" cy="400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3084" y="1685892"/>
            <a:ext cx="6816568" cy="46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3755268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725470"/>
          </a:xfrm>
        </p:spPr>
        <p:txBody>
          <a:bodyPr>
            <a:norm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ХИДРОГРАФИЈА ЈУЖНЕ АЗИЈЕ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071546"/>
            <a:ext cx="8286808" cy="4929222"/>
          </a:xfrm>
        </p:spPr>
        <p:txBody>
          <a:bodyPr>
            <a:normAutofit fontScale="92500"/>
          </a:bodyPr>
          <a:lstStyle/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Највеће реке су Инд, Ганг и Брамапутра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Имају </a:t>
            </a:r>
            <a:r>
              <a:rPr lang="sr-Cyrl-C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монсунски режим </a:t>
            </a:r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(највећи водостај им је за време летњег монсуна, када се изливају и плаве околно земљиште)</a:t>
            </a:r>
          </a:p>
          <a:p>
            <a:pPr algn="ctr"/>
            <a:r>
              <a:rPr lang="sr-Cyrl-C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Ганг се сматра “светом реком“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Реке се користе за наводњавање и саобраћај</a:t>
            </a:r>
          </a:p>
          <a:p>
            <a:pPr algn="ctr"/>
            <a:r>
              <a:rPr lang="sr-Cyrl-CS" sz="3200" dirty="0" smtClean="0">
                <a:latin typeface="Times New Roman" pitchFamily="18" charset="0"/>
                <a:cs typeface="Times New Roman" pitchFamily="18" charset="0"/>
              </a:rPr>
              <a:t>Ганг и Брамапутра се спајају градећи велику делту, којом се завршавају у Бенгалском заливу</a:t>
            </a:r>
            <a:endParaRPr lang="sr-Latn-C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762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4000504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Ганг</a:t>
            </a:r>
            <a:endParaRPr lang="sr-Latn-C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14290"/>
            <a:ext cx="5619757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32"/>
            <a:ext cx="5715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14290"/>
            <a:ext cx="4276735" cy="643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714620"/>
            <a:ext cx="6061601" cy="397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85728"/>
            <a:ext cx="505479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4348" y="3286124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</a:t>
            </a:r>
            <a:endParaRPr lang="sr-Latn-C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1785926"/>
            <a:ext cx="5405462" cy="459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429124" y="5500702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Брамапутра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571480"/>
            <a:ext cx="8241011" cy="547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0272747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57232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КЛИМА ЈУЖНЕ АЗИЈЕ</a:t>
            </a:r>
            <a:endParaRPr lang="sr-Latn-C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857232"/>
            <a:ext cx="8358246" cy="5857916"/>
          </a:xfrm>
        </p:spPr>
        <p:txBody>
          <a:bodyPr/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Клима је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монсунска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(сува зима, влажно лето, високе температуре током целе године)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Разликује се :</a:t>
            </a:r>
          </a:p>
          <a:p>
            <a:pPr algn="ctr"/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ЛЕТЊИ МОНСУН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 дува са мора ка копну, од јуна до новембра)</a:t>
            </a:r>
          </a:p>
          <a:p>
            <a:pPr algn="ctr"/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ЗИМСКИ МОНСУН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(дува са копна ка мору)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Највише падавина се излучи у покрајини Асама, на падинама Хималаја, у месту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Черапунџи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око 12 000 мм годишње (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апсолутна количина падавина икад измерена на планети је износила </a:t>
            </a:r>
            <a:r>
              <a:rPr lang="sr-Latn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467 mm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 измерена је јула 1861. године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sr-Cyrl-C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Оваква клима условљава појаву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монсунских шума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(палме и бамбус), које су великим делом искрчене и претворене у обрадиве површине</a:t>
            </a: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422391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71546"/>
            <a:ext cx="420654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56"/>
            <a:ext cx="800105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3116"/>
            <a:ext cx="799679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96589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ЕКОНОМСКЕ КАРАКТЕРИСТИКЕ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8715436" cy="6072206"/>
          </a:xfrm>
        </p:spPr>
        <p:txBody>
          <a:bodyPr>
            <a:noAutofit/>
          </a:bodyPr>
          <a:lstStyle/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Гаје се пољопривредне културе на плантажама (пиринач, пшеница, шећерна трска, памук, чај, кикирики(арашид), лан, јута (индијска кудеља, која се користи за израду ужади и платна за једра), каучуково дрво, банане...)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Сточарство је екстезивно, месо се слабо користи у исхрани (крава света животиња)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У Јужној Азији су велике резерве руда (угаљ, руда гвожђа, бакар, олово, цинк, никл, камена со, графит, дијаманти...)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 Некада су најразвијеније биле црна и обојена металургија и енергетика, а сада их све више замењују хемијска, прехрамбена и текстилна индустрија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Туризам све развијенији</a:t>
            </a:r>
          </a:p>
        </p:txBody>
      </p:sp>
    </p:spTree>
    <p:extLst>
      <p:ext uri="{BB962C8B-B14F-4D97-AF65-F5344CB8AC3E}">
        <p14:creationId xmlns:p14="http://schemas.microsoft.com/office/powerpoint/2010/main" val="7951629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654032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ДРУШТВЕНЕ КАРАКТЕРИСТИКЕ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928670"/>
            <a:ext cx="8643998" cy="5545282"/>
          </a:xfrm>
        </p:spPr>
        <p:txBody>
          <a:bodyPr>
            <a:normAutofit/>
          </a:bodyPr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Овде живи 1,5 млрд. становника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Велика густина насељености, висок ПП (велика стопа наталитета, али и морталитета, због лоших услова живота)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Спроводи се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популациона политика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(највише 1 дете)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Много неписменог и мало урбанизованог становништва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Нема изграђене комуналне мреже (водовод, канализација) у највећем броју насеља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Бројне болести ( дифтерија, жутица, колера....)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Главна религија је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хиндуизам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(80% становништва),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будизам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(Непал, Бутан Шри Ланка),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ислам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(Пакистан, Бангладеш и Малдиви) и 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сикизам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(Пенџаб)</a:t>
            </a:r>
          </a:p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Осим становника европеидне (беле) расе, у јужној Азији живе и староседеоци тамне боје коже ( </a:t>
            </a:r>
            <a:r>
              <a:rPr lang="sr-Cyrl-C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-Шри Ланка и </a:t>
            </a:r>
            <a:r>
              <a:rPr lang="sr-Cyrl-C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Дравиди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-висораван Декан)</a:t>
            </a:r>
            <a:endParaRPr lang="sr-Latn-C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544172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85852" y="3857628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Малдиви</a:t>
            </a:r>
            <a:endParaRPr lang="sr-Latn-C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89"/>
            <a:ext cx="5753123" cy="430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57166"/>
            <a:ext cx="646985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19" y="1857364"/>
            <a:ext cx="59589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142976" y="4714884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Шри Ланка</a:t>
            </a:r>
            <a:endParaRPr lang="sr-Latn-C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6978" y="357166"/>
            <a:ext cx="5777022" cy="379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643438" y="3000372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Адамов врх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1071546"/>
            <a:ext cx="6781813" cy="50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500042"/>
            <a:ext cx="5715030" cy="428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8992" y="285728"/>
            <a:ext cx="5357818" cy="63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282" y="500042"/>
            <a:ext cx="727121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643042" y="3786190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Веде</a:t>
            </a:r>
            <a:endParaRPr lang="sr-Latn-C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3372" y="2000240"/>
            <a:ext cx="4429148" cy="442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714876" y="5572140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Дравиди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9125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1008112"/>
          </a:xfrm>
        </p:spPr>
        <p:txBody>
          <a:bodyPr>
            <a:normAutofit/>
          </a:bodyPr>
          <a:lstStyle/>
          <a:p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Опште одлике Азије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7848872" cy="55446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Највећи континент по површини-44, 5 милиона км²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Најмногољуднији континент-4,2 милијарде становника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њему се налазе највише планине на свету-Хималаји (8848м)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Овде су највеће језеро по површини на свету (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аспијско језеро-371.000 км²) и најдубље језеро на свету (Бајкалско језеро-1642 м)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висораван на свету-Тибет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Највеће полуострво на свету-Арабијско полуострво</a:t>
            </a:r>
          </a:p>
          <a:p>
            <a:pPr algn="ctr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Најкишовитије место на свету-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Черапунџи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Хималајима</a:t>
            </a:r>
          </a:p>
          <a:p>
            <a:pPr algn="ctr"/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Најистуреније тачке Азије:</a:t>
            </a:r>
          </a:p>
          <a:p>
            <a:pPr algn="ctr">
              <a:buFontTx/>
              <a:buChar char="-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Чељускин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(најсевернија)</a:t>
            </a:r>
          </a:p>
          <a:p>
            <a:pPr algn="ctr">
              <a:buFontTx/>
              <a:buChar char="-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 Буру (најјужнија)</a:t>
            </a:r>
          </a:p>
          <a:p>
            <a:pPr algn="ctr">
              <a:buFontTx/>
              <a:buChar char="-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 Баба (најзападнија)</a:t>
            </a:r>
          </a:p>
          <a:p>
            <a:pPr algn="ctr">
              <a:buFontTx/>
              <a:buChar char="-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Дежњева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(најисточнија)</a:t>
            </a: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6711"/>
            <a:ext cx="6984776" cy="57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495303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57224" y="3357562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Њу Делхи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57166"/>
            <a:ext cx="4869954" cy="32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928670"/>
            <a:ext cx="581777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4170" y="428604"/>
            <a:ext cx="726804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24150"/>
            <a:ext cx="5429280" cy="33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71538" y="5286388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Лотусов храм</a:t>
            </a:r>
            <a:endParaRPr lang="sr-Latn-C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785794"/>
            <a:ext cx="734375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000232" y="5500702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Таџ Махал</a:t>
            </a:r>
            <a:endParaRPr lang="sr-Latn-C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2976" y="1071546"/>
            <a:ext cx="6589840" cy="442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071670" y="4643446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Златни храм(гурдвари)Сика</a:t>
            </a:r>
            <a:endParaRPr lang="sr-Latn-C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967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ЈУГОИСТОЧНА  АЗИЈА</a:t>
            </a:r>
            <a:endParaRPr lang="sr-Latn-C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41577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785794"/>
            <a:ext cx="8715436" cy="5715040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Обухвата полуострво Индокину и Малајски архипелаг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Обухвата 11 држава (Брунеј, Вијетнам, Индонезију, Источни Тимор, Камбоџу, Лаос, Малезију, Мијанмар, Сингапур, Тајланд и Филипине)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Најразуђенија је регија на свету</a:t>
            </a:r>
          </a:p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Индокина је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величини полуострво на свету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(после Арабијског и Индијског)</a:t>
            </a:r>
          </a:p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Малајски архипелаг је највећи на свету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(обухвата и Калимантан,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величини  острво на свету)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Индонезији припада западни део Нове Гвинеје (Иријан Џаја),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величини острво на свету</a:t>
            </a:r>
          </a:p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Издвајамо 2 целине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Индокину</a:t>
            </a:r>
          </a:p>
          <a:p>
            <a:pPr algn="ctr">
              <a:buFont typeface="Wingdings" pitchFamily="2" charset="2"/>
              <a:buChar char="v"/>
            </a:pP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Малајски архипелаг</a:t>
            </a:r>
          </a:p>
          <a:p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000108"/>
          </a:xfrm>
        </p:spPr>
        <p:txBody>
          <a:bodyPr>
            <a:normAutofit/>
          </a:bodyPr>
          <a:lstStyle/>
          <a:p>
            <a:pPr algn="ctr"/>
            <a:r>
              <a:rPr lang="sr-Cyrl-C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ГЕОГРАФСКИ  ПОЛОЖАЈ</a:t>
            </a:r>
            <a:endParaRPr lang="sr-Latn-C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39560"/>
            <a:ext cx="8643966" cy="611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32998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92935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Простире се између Индије и Кине, у северној половини тропског појаса, а најистуренији део (Малајско пол.) скоро додирује екватор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Полуострво је претежно планинско (меридијански се пружају планински венци, између којих се простиру висоравни)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На Ј су широке, местимично, замочварене равнице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Клима је </a:t>
            </a:r>
            <a:r>
              <a:rPr lang="sr-Cyrl-CS" sz="2600" b="1" dirty="0" smtClean="0">
                <a:latin typeface="Times New Roman" pitchFamily="18" charset="0"/>
                <a:cs typeface="Times New Roman" pitchFamily="18" charset="0"/>
              </a:rPr>
              <a:t>монсунска</a:t>
            </a:r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, сем централних делова Индокине и већих острва, где клима прелази у </a:t>
            </a:r>
            <a:r>
              <a:rPr lang="sr-Cyrl-CS" sz="2600" b="1" dirty="0" smtClean="0">
                <a:latin typeface="Times New Roman" pitchFamily="18" charset="0"/>
                <a:cs typeface="Times New Roman" pitchFamily="18" charset="0"/>
              </a:rPr>
              <a:t>тропску</a:t>
            </a:r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 (због удаљености од мора или повећања надморске висине)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Све велике реке ЈИ Азије се налазе у Индокини (</a:t>
            </a:r>
            <a:r>
              <a:rPr lang="sr-Cyrl-CS" sz="2600" b="1" dirty="0" smtClean="0">
                <a:latin typeface="Times New Roman" pitchFamily="18" charset="0"/>
                <a:cs typeface="Times New Roman" pitchFamily="18" charset="0"/>
              </a:rPr>
              <a:t>Иравади</a:t>
            </a:r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sr-Cyrl-CS" sz="2600" b="1" dirty="0" smtClean="0">
                <a:latin typeface="Times New Roman" pitchFamily="18" charset="0"/>
                <a:cs typeface="Times New Roman" pitchFamily="18" charset="0"/>
              </a:rPr>
              <a:t>Меконг</a:t>
            </a:r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Имају монсунски режим, који се одликује великим сезонским колебањем водостаја</a:t>
            </a:r>
          </a:p>
          <a:p>
            <a:pPr algn="ctr"/>
            <a:r>
              <a:rPr lang="sr-Cyrl-CS" sz="2600" b="1" dirty="0" smtClean="0">
                <a:latin typeface="Times New Roman" pitchFamily="18" charset="0"/>
                <a:cs typeface="Times New Roman" pitchFamily="18" charset="0"/>
              </a:rPr>
              <a:t>Меконг, највећа река</a:t>
            </a:r>
            <a:r>
              <a:rPr lang="sr-Cyrl-CS" sz="2600" dirty="0" smtClean="0">
                <a:latin typeface="Times New Roman" pitchFamily="18" charset="0"/>
                <a:cs typeface="Times New Roman" pitchFamily="18" charset="0"/>
              </a:rPr>
              <a:t>, има густо несељену делту</a:t>
            </a:r>
          </a:p>
          <a:p>
            <a:endParaRPr lang="sr-Cyrl-CS" dirty="0" smtClean="0"/>
          </a:p>
          <a:p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ИНДОКИНЕСКО ПОЛУОСТРВО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2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eeform 5"/>
          <p:cNvSpPr/>
          <p:nvPr/>
        </p:nvSpPr>
        <p:spPr>
          <a:xfrm>
            <a:off x="1755058" y="2566219"/>
            <a:ext cx="1504336" cy="4252109"/>
          </a:xfrm>
          <a:custGeom>
            <a:avLst/>
            <a:gdLst>
              <a:gd name="connsiteX0" fmla="*/ 752168 w 1504336"/>
              <a:gd name="connsiteY0" fmla="*/ 103239 h 4252109"/>
              <a:gd name="connsiteX1" fmla="*/ 1002890 w 1504336"/>
              <a:gd name="connsiteY1" fmla="*/ 58994 h 4252109"/>
              <a:gd name="connsiteX2" fmla="*/ 1047136 w 1504336"/>
              <a:gd name="connsiteY2" fmla="*/ 29497 h 4252109"/>
              <a:gd name="connsiteX3" fmla="*/ 1120877 w 1504336"/>
              <a:gd name="connsiteY3" fmla="*/ 0 h 4252109"/>
              <a:gd name="connsiteX4" fmla="*/ 1342103 w 1504336"/>
              <a:gd name="connsiteY4" fmla="*/ 14749 h 4252109"/>
              <a:gd name="connsiteX5" fmla="*/ 1401097 w 1504336"/>
              <a:gd name="connsiteY5" fmla="*/ 44246 h 4252109"/>
              <a:gd name="connsiteX6" fmla="*/ 1445342 w 1504336"/>
              <a:gd name="connsiteY6" fmla="*/ 162233 h 4252109"/>
              <a:gd name="connsiteX7" fmla="*/ 1460090 w 1504336"/>
              <a:gd name="connsiteY7" fmla="*/ 722671 h 4252109"/>
              <a:gd name="connsiteX8" fmla="*/ 1489587 w 1504336"/>
              <a:gd name="connsiteY8" fmla="*/ 811162 h 4252109"/>
              <a:gd name="connsiteX9" fmla="*/ 1504336 w 1504336"/>
              <a:gd name="connsiteY9" fmla="*/ 855407 h 4252109"/>
              <a:gd name="connsiteX10" fmla="*/ 1474839 w 1504336"/>
              <a:gd name="connsiteY10" fmla="*/ 988142 h 4252109"/>
              <a:gd name="connsiteX11" fmla="*/ 1430594 w 1504336"/>
              <a:gd name="connsiteY11" fmla="*/ 1017639 h 4252109"/>
              <a:gd name="connsiteX12" fmla="*/ 1386348 w 1504336"/>
              <a:gd name="connsiteY12" fmla="*/ 1061884 h 4252109"/>
              <a:gd name="connsiteX13" fmla="*/ 1297858 w 1504336"/>
              <a:gd name="connsiteY13" fmla="*/ 1209368 h 4252109"/>
              <a:gd name="connsiteX14" fmla="*/ 1268361 w 1504336"/>
              <a:gd name="connsiteY14" fmla="*/ 1253613 h 4252109"/>
              <a:gd name="connsiteX15" fmla="*/ 1253613 w 1504336"/>
              <a:gd name="connsiteY15" fmla="*/ 1297858 h 4252109"/>
              <a:gd name="connsiteX16" fmla="*/ 1179871 w 1504336"/>
              <a:gd name="connsiteY16" fmla="*/ 1386349 h 4252109"/>
              <a:gd name="connsiteX17" fmla="*/ 1165123 w 1504336"/>
              <a:gd name="connsiteY17" fmla="*/ 1430594 h 4252109"/>
              <a:gd name="connsiteX18" fmla="*/ 1106129 w 1504336"/>
              <a:gd name="connsiteY18" fmla="*/ 1519084 h 4252109"/>
              <a:gd name="connsiteX19" fmla="*/ 1047136 w 1504336"/>
              <a:gd name="connsiteY19" fmla="*/ 1607575 h 4252109"/>
              <a:gd name="connsiteX20" fmla="*/ 1017639 w 1504336"/>
              <a:gd name="connsiteY20" fmla="*/ 1651820 h 4252109"/>
              <a:gd name="connsiteX21" fmla="*/ 958645 w 1504336"/>
              <a:gd name="connsiteY21" fmla="*/ 1769807 h 4252109"/>
              <a:gd name="connsiteX22" fmla="*/ 929148 w 1504336"/>
              <a:gd name="connsiteY22" fmla="*/ 1902542 h 4252109"/>
              <a:gd name="connsiteX23" fmla="*/ 914400 w 1504336"/>
              <a:gd name="connsiteY23" fmla="*/ 1946787 h 4252109"/>
              <a:gd name="connsiteX24" fmla="*/ 884903 w 1504336"/>
              <a:gd name="connsiteY24" fmla="*/ 1991033 h 4252109"/>
              <a:gd name="connsiteX25" fmla="*/ 899652 w 1504336"/>
              <a:gd name="connsiteY25" fmla="*/ 2625213 h 4252109"/>
              <a:gd name="connsiteX26" fmla="*/ 929148 w 1504336"/>
              <a:gd name="connsiteY26" fmla="*/ 2743200 h 4252109"/>
              <a:gd name="connsiteX27" fmla="*/ 958645 w 1504336"/>
              <a:gd name="connsiteY27" fmla="*/ 2787446 h 4252109"/>
              <a:gd name="connsiteX28" fmla="*/ 973394 w 1504336"/>
              <a:gd name="connsiteY28" fmla="*/ 2846439 h 4252109"/>
              <a:gd name="connsiteX29" fmla="*/ 988142 w 1504336"/>
              <a:gd name="connsiteY29" fmla="*/ 2920181 h 4252109"/>
              <a:gd name="connsiteX30" fmla="*/ 1017639 w 1504336"/>
              <a:gd name="connsiteY30" fmla="*/ 3008671 h 4252109"/>
              <a:gd name="connsiteX31" fmla="*/ 1032387 w 1504336"/>
              <a:gd name="connsiteY31" fmla="*/ 3067665 h 4252109"/>
              <a:gd name="connsiteX32" fmla="*/ 1061884 w 1504336"/>
              <a:gd name="connsiteY32" fmla="*/ 3156155 h 4252109"/>
              <a:gd name="connsiteX33" fmla="*/ 1076632 w 1504336"/>
              <a:gd name="connsiteY33" fmla="*/ 3215149 h 4252109"/>
              <a:gd name="connsiteX34" fmla="*/ 1106129 w 1504336"/>
              <a:gd name="connsiteY34" fmla="*/ 3333136 h 4252109"/>
              <a:gd name="connsiteX35" fmla="*/ 1135626 w 1504336"/>
              <a:gd name="connsiteY35" fmla="*/ 3377381 h 4252109"/>
              <a:gd name="connsiteX36" fmla="*/ 1150374 w 1504336"/>
              <a:gd name="connsiteY36" fmla="*/ 3421626 h 4252109"/>
              <a:gd name="connsiteX37" fmla="*/ 1165123 w 1504336"/>
              <a:gd name="connsiteY37" fmla="*/ 3480620 h 4252109"/>
              <a:gd name="connsiteX38" fmla="*/ 1194619 w 1504336"/>
              <a:gd name="connsiteY38" fmla="*/ 3569110 h 4252109"/>
              <a:gd name="connsiteX39" fmla="*/ 1165123 w 1504336"/>
              <a:gd name="connsiteY39" fmla="*/ 3982065 h 4252109"/>
              <a:gd name="connsiteX40" fmla="*/ 1091381 w 1504336"/>
              <a:gd name="connsiteY40" fmla="*/ 4070555 h 4252109"/>
              <a:gd name="connsiteX41" fmla="*/ 1047136 w 1504336"/>
              <a:gd name="connsiteY41" fmla="*/ 4085304 h 4252109"/>
              <a:gd name="connsiteX42" fmla="*/ 1002890 w 1504336"/>
              <a:gd name="connsiteY42" fmla="*/ 4114800 h 4252109"/>
              <a:gd name="connsiteX43" fmla="*/ 825910 w 1504336"/>
              <a:gd name="connsiteY43" fmla="*/ 4159046 h 4252109"/>
              <a:gd name="connsiteX44" fmla="*/ 707923 w 1504336"/>
              <a:gd name="connsiteY44" fmla="*/ 4188542 h 4252109"/>
              <a:gd name="connsiteX45" fmla="*/ 663677 w 1504336"/>
              <a:gd name="connsiteY45" fmla="*/ 4203291 h 4252109"/>
              <a:gd name="connsiteX46" fmla="*/ 471948 w 1504336"/>
              <a:gd name="connsiteY46" fmla="*/ 4247536 h 4252109"/>
              <a:gd name="connsiteX47" fmla="*/ 280219 w 1504336"/>
              <a:gd name="connsiteY47" fmla="*/ 4218039 h 4252109"/>
              <a:gd name="connsiteX48" fmla="*/ 176981 w 1504336"/>
              <a:gd name="connsiteY48" fmla="*/ 4129549 h 4252109"/>
              <a:gd name="connsiteX49" fmla="*/ 162232 w 1504336"/>
              <a:gd name="connsiteY49" fmla="*/ 4070555 h 4252109"/>
              <a:gd name="connsiteX50" fmla="*/ 132736 w 1504336"/>
              <a:gd name="connsiteY50" fmla="*/ 4026310 h 4252109"/>
              <a:gd name="connsiteX51" fmla="*/ 162232 w 1504336"/>
              <a:gd name="connsiteY51" fmla="*/ 3554362 h 4252109"/>
              <a:gd name="connsiteX52" fmla="*/ 176981 w 1504336"/>
              <a:gd name="connsiteY52" fmla="*/ 3510116 h 4252109"/>
              <a:gd name="connsiteX53" fmla="*/ 191729 w 1504336"/>
              <a:gd name="connsiteY53" fmla="*/ 3451123 h 4252109"/>
              <a:gd name="connsiteX54" fmla="*/ 206477 w 1504336"/>
              <a:gd name="connsiteY54" fmla="*/ 3406878 h 4252109"/>
              <a:gd name="connsiteX55" fmla="*/ 221226 w 1504336"/>
              <a:gd name="connsiteY55" fmla="*/ 3347884 h 4252109"/>
              <a:gd name="connsiteX56" fmla="*/ 250723 w 1504336"/>
              <a:gd name="connsiteY56" fmla="*/ 3303639 h 4252109"/>
              <a:gd name="connsiteX57" fmla="*/ 309716 w 1504336"/>
              <a:gd name="connsiteY57" fmla="*/ 3200400 h 4252109"/>
              <a:gd name="connsiteX58" fmla="*/ 324465 w 1504336"/>
              <a:gd name="connsiteY58" fmla="*/ 3156155 h 4252109"/>
              <a:gd name="connsiteX59" fmla="*/ 383458 w 1504336"/>
              <a:gd name="connsiteY59" fmla="*/ 3067665 h 4252109"/>
              <a:gd name="connsiteX60" fmla="*/ 368710 w 1504336"/>
              <a:gd name="connsiteY60" fmla="*/ 2256504 h 4252109"/>
              <a:gd name="connsiteX61" fmla="*/ 339213 w 1504336"/>
              <a:gd name="connsiteY61" fmla="*/ 2197510 h 4252109"/>
              <a:gd name="connsiteX62" fmla="*/ 280219 w 1504336"/>
              <a:gd name="connsiteY62" fmla="*/ 2035278 h 4252109"/>
              <a:gd name="connsiteX63" fmla="*/ 221226 w 1504336"/>
              <a:gd name="connsiteY63" fmla="*/ 1902542 h 4252109"/>
              <a:gd name="connsiteX64" fmla="*/ 176981 w 1504336"/>
              <a:gd name="connsiteY64" fmla="*/ 1858297 h 4252109"/>
              <a:gd name="connsiteX65" fmla="*/ 132736 w 1504336"/>
              <a:gd name="connsiteY65" fmla="*/ 1784555 h 4252109"/>
              <a:gd name="connsiteX66" fmla="*/ 58994 w 1504336"/>
              <a:gd name="connsiteY66" fmla="*/ 1681316 h 4252109"/>
              <a:gd name="connsiteX67" fmla="*/ 29497 w 1504336"/>
              <a:gd name="connsiteY67" fmla="*/ 1637071 h 4252109"/>
              <a:gd name="connsiteX68" fmla="*/ 0 w 1504336"/>
              <a:gd name="connsiteY68" fmla="*/ 1548581 h 4252109"/>
              <a:gd name="connsiteX69" fmla="*/ 14748 w 1504336"/>
              <a:gd name="connsiteY69" fmla="*/ 1297858 h 4252109"/>
              <a:gd name="connsiteX70" fmla="*/ 29497 w 1504336"/>
              <a:gd name="connsiteY70" fmla="*/ 1253613 h 4252109"/>
              <a:gd name="connsiteX71" fmla="*/ 73742 w 1504336"/>
              <a:gd name="connsiteY71" fmla="*/ 1209368 h 4252109"/>
              <a:gd name="connsiteX72" fmla="*/ 147484 w 1504336"/>
              <a:gd name="connsiteY72" fmla="*/ 1135626 h 4252109"/>
              <a:gd name="connsiteX73" fmla="*/ 221226 w 1504336"/>
              <a:gd name="connsiteY73" fmla="*/ 1047136 h 4252109"/>
              <a:gd name="connsiteX74" fmla="*/ 265471 w 1504336"/>
              <a:gd name="connsiteY74" fmla="*/ 1017639 h 4252109"/>
              <a:gd name="connsiteX75" fmla="*/ 353961 w 1504336"/>
              <a:gd name="connsiteY75" fmla="*/ 929149 h 4252109"/>
              <a:gd name="connsiteX76" fmla="*/ 427703 w 1504336"/>
              <a:gd name="connsiteY76" fmla="*/ 825910 h 4252109"/>
              <a:gd name="connsiteX77" fmla="*/ 501445 w 1504336"/>
              <a:gd name="connsiteY77" fmla="*/ 766916 h 4252109"/>
              <a:gd name="connsiteX78" fmla="*/ 530942 w 1504336"/>
              <a:gd name="connsiteY78" fmla="*/ 722671 h 4252109"/>
              <a:gd name="connsiteX79" fmla="*/ 575187 w 1504336"/>
              <a:gd name="connsiteY79" fmla="*/ 678426 h 4252109"/>
              <a:gd name="connsiteX80" fmla="*/ 619432 w 1504336"/>
              <a:gd name="connsiteY80" fmla="*/ 589936 h 4252109"/>
              <a:gd name="connsiteX81" fmla="*/ 648929 w 1504336"/>
              <a:gd name="connsiteY81" fmla="*/ 501446 h 4252109"/>
              <a:gd name="connsiteX82" fmla="*/ 663677 w 1504336"/>
              <a:gd name="connsiteY82" fmla="*/ 457200 h 4252109"/>
              <a:gd name="connsiteX83" fmla="*/ 678426 w 1504336"/>
              <a:gd name="connsiteY83" fmla="*/ 368710 h 4252109"/>
              <a:gd name="connsiteX84" fmla="*/ 707923 w 1504336"/>
              <a:gd name="connsiteY84" fmla="*/ 324465 h 4252109"/>
              <a:gd name="connsiteX85" fmla="*/ 722671 w 1504336"/>
              <a:gd name="connsiteY85" fmla="*/ 280220 h 4252109"/>
              <a:gd name="connsiteX86" fmla="*/ 766916 w 1504336"/>
              <a:gd name="connsiteY86" fmla="*/ 147484 h 4252109"/>
              <a:gd name="connsiteX87" fmla="*/ 811161 w 1504336"/>
              <a:gd name="connsiteY87" fmla="*/ 103239 h 4252109"/>
              <a:gd name="connsiteX88" fmla="*/ 943897 w 1504336"/>
              <a:gd name="connsiteY88" fmla="*/ 73742 h 4252109"/>
              <a:gd name="connsiteX89" fmla="*/ 1002890 w 1504336"/>
              <a:gd name="connsiteY89" fmla="*/ 44246 h 425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504336" h="4252109">
                <a:moveTo>
                  <a:pt x="752168" y="103239"/>
                </a:moveTo>
                <a:cubicBezTo>
                  <a:pt x="835742" y="88491"/>
                  <a:pt x="920559" y="79577"/>
                  <a:pt x="1002890" y="58994"/>
                </a:cubicBezTo>
                <a:cubicBezTo>
                  <a:pt x="1020086" y="54695"/>
                  <a:pt x="1031282" y="37424"/>
                  <a:pt x="1047136" y="29497"/>
                </a:cubicBezTo>
                <a:cubicBezTo>
                  <a:pt x="1070815" y="17657"/>
                  <a:pt x="1096297" y="9832"/>
                  <a:pt x="1120877" y="0"/>
                </a:cubicBezTo>
                <a:cubicBezTo>
                  <a:pt x="1194619" y="4916"/>
                  <a:pt x="1269102" y="3222"/>
                  <a:pt x="1342103" y="14749"/>
                </a:cubicBezTo>
                <a:cubicBezTo>
                  <a:pt x="1363820" y="18178"/>
                  <a:pt x="1386789" y="27553"/>
                  <a:pt x="1401097" y="44246"/>
                </a:cubicBezTo>
                <a:cubicBezTo>
                  <a:pt x="1410719" y="55472"/>
                  <a:pt x="1437284" y="138059"/>
                  <a:pt x="1445342" y="162233"/>
                </a:cubicBezTo>
                <a:cubicBezTo>
                  <a:pt x="1450258" y="349046"/>
                  <a:pt x="1447378" y="536227"/>
                  <a:pt x="1460090" y="722671"/>
                </a:cubicBezTo>
                <a:cubicBezTo>
                  <a:pt x="1462205" y="753692"/>
                  <a:pt x="1479755" y="781665"/>
                  <a:pt x="1489587" y="811162"/>
                </a:cubicBezTo>
                <a:lnTo>
                  <a:pt x="1504336" y="855407"/>
                </a:lnTo>
                <a:cubicBezTo>
                  <a:pt x="1494504" y="899652"/>
                  <a:pt x="1493594" y="946880"/>
                  <a:pt x="1474839" y="988142"/>
                </a:cubicBezTo>
                <a:cubicBezTo>
                  <a:pt x="1467504" y="1004279"/>
                  <a:pt x="1444211" y="1006292"/>
                  <a:pt x="1430594" y="1017639"/>
                </a:cubicBezTo>
                <a:cubicBezTo>
                  <a:pt x="1414571" y="1030992"/>
                  <a:pt x="1401097" y="1047136"/>
                  <a:pt x="1386348" y="1061884"/>
                </a:cubicBezTo>
                <a:cubicBezTo>
                  <a:pt x="1340998" y="1152586"/>
                  <a:pt x="1369048" y="1102585"/>
                  <a:pt x="1297858" y="1209368"/>
                </a:cubicBezTo>
                <a:lnTo>
                  <a:pt x="1268361" y="1253613"/>
                </a:lnTo>
                <a:cubicBezTo>
                  <a:pt x="1263445" y="1268361"/>
                  <a:pt x="1260565" y="1283953"/>
                  <a:pt x="1253613" y="1297858"/>
                </a:cubicBezTo>
                <a:cubicBezTo>
                  <a:pt x="1233080" y="1338925"/>
                  <a:pt x="1212489" y="1353731"/>
                  <a:pt x="1179871" y="1386349"/>
                </a:cubicBezTo>
                <a:cubicBezTo>
                  <a:pt x="1174955" y="1401097"/>
                  <a:pt x="1172673" y="1417004"/>
                  <a:pt x="1165123" y="1430594"/>
                </a:cubicBezTo>
                <a:cubicBezTo>
                  <a:pt x="1147907" y="1461583"/>
                  <a:pt x="1125794" y="1489587"/>
                  <a:pt x="1106129" y="1519084"/>
                </a:cubicBezTo>
                <a:lnTo>
                  <a:pt x="1047136" y="1607575"/>
                </a:lnTo>
                <a:cubicBezTo>
                  <a:pt x="1037304" y="1622323"/>
                  <a:pt x="1024222" y="1635362"/>
                  <a:pt x="1017639" y="1651820"/>
                </a:cubicBezTo>
                <a:cubicBezTo>
                  <a:pt x="981559" y="1742020"/>
                  <a:pt x="1002827" y="1703534"/>
                  <a:pt x="958645" y="1769807"/>
                </a:cubicBezTo>
                <a:cubicBezTo>
                  <a:pt x="948813" y="1814052"/>
                  <a:pt x="940141" y="1858571"/>
                  <a:pt x="929148" y="1902542"/>
                </a:cubicBezTo>
                <a:cubicBezTo>
                  <a:pt x="925378" y="1917624"/>
                  <a:pt x="921352" y="1932882"/>
                  <a:pt x="914400" y="1946787"/>
                </a:cubicBezTo>
                <a:cubicBezTo>
                  <a:pt x="906473" y="1962641"/>
                  <a:pt x="894735" y="1976284"/>
                  <a:pt x="884903" y="1991033"/>
                </a:cubicBezTo>
                <a:cubicBezTo>
                  <a:pt x="889819" y="2202426"/>
                  <a:pt x="890849" y="2413946"/>
                  <a:pt x="899652" y="2625213"/>
                </a:cubicBezTo>
                <a:cubicBezTo>
                  <a:pt x="900417" y="2643571"/>
                  <a:pt x="917036" y="2718975"/>
                  <a:pt x="929148" y="2743200"/>
                </a:cubicBezTo>
                <a:cubicBezTo>
                  <a:pt x="937075" y="2759054"/>
                  <a:pt x="948813" y="2772697"/>
                  <a:pt x="958645" y="2787446"/>
                </a:cubicBezTo>
                <a:cubicBezTo>
                  <a:pt x="963561" y="2807110"/>
                  <a:pt x="968997" y="2826652"/>
                  <a:pt x="973394" y="2846439"/>
                </a:cubicBezTo>
                <a:cubicBezTo>
                  <a:pt x="978832" y="2870909"/>
                  <a:pt x="981546" y="2895997"/>
                  <a:pt x="988142" y="2920181"/>
                </a:cubicBezTo>
                <a:cubicBezTo>
                  <a:pt x="996323" y="2950178"/>
                  <a:pt x="1010098" y="2978507"/>
                  <a:pt x="1017639" y="3008671"/>
                </a:cubicBezTo>
                <a:cubicBezTo>
                  <a:pt x="1022555" y="3028336"/>
                  <a:pt x="1026563" y="3048250"/>
                  <a:pt x="1032387" y="3067665"/>
                </a:cubicBezTo>
                <a:cubicBezTo>
                  <a:pt x="1041321" y="3097446"/>
                  <a:pt x="1054343" y="3125991"/>
                  <a:pt x="1061884" y="3156155"/>
                </a:cubicBezTo>
                <a:cubicBezTo>
                  <a:pt x="1066800" y="3175820"/>
                  <a:pt x="1072235" y="3195362"/>
                  <a:pt x="1076632" y="3215149"/>
                </a:cubicBezTo>
                <a:cubicBezTo>
                  <a:pt x="1083362" y="3245435"/>
                  <a:pt x="1090318" y="3301514"/>
                  <a:pt x="1106129" y="3333136"/>
                </a:cubicBezTo>
                <a:cubicBezTo>
                  <a:pt x="1114056" y="3348990"/>
                  <a:pt x="1125794" y="3362633"/>
                  <a:pt x="1135626" y="3377381"/>
                </a:cubicBezTo>
                <a:cubicBezTo>
                  <a:pt x="1140542" y="3392129"/>
                  <a:pt x="1146103" y="3406678"/>
                  <a:pt x="1150374" y="3421626"/>
                </a:cubicBezTo>
                <a:cubicBezTo>
                  <a:pt x="1155943" y="3441116"/>
                  <a:pt x="1159299" y="3461205"/>
                  <a:pt x="1165123" y="3480620"/>
                </a:cubicBezTo>
                <a:cubicBezTo>
                  <a:pt x="1174057" y="3510401"/>
                  <a:pt x="1194619" y="3569110"/>
                  <a:pt x="1194619" y="3569110"/>
                </a:cubicBezTo>
                <a:cubicBezTo>
                  <a:pt x="1184787" y="3706762"/>
                  <a:pt x="1182783" y="3845197"/>
                  <a:pt x="1165123" y="3982065"/>
                </a:cubicBezTo>
                <a:cubicBezTo>
                  <a:pt x="1162562" y="4001909"/>
                  <a:pt x="1102850" y="4062909"/>
                  <a:pt x="1091381" y="4070555"/>
                </a:cubicBezTo>
                <a:cubicBezTo>
                  <a:pt x="1078446" y="4079179"/>
                  <a:pt x="1061041" y="4078352"/>
                  <a:pt x="1047136" y="4085304"/>
                </a:cubicBezTo>
                <a:cubicBezTo>
                  <a:pt x="1031282" y="4093231"/>
                  <a:pt x="1019088" y="4107601"/>
                  <a:pt x="1002890" y="4114800"/>
                </a:cubicBezTo>
                <a:cubicBezTo>
                  <a:pt x="916812" y="4153056"/>
                  <a:pt x="915465" y="4139856"/>
                  <a:pt x="825910" y="4159046"/>
                </a:cubicBezTo>
                <a:cubicBezTo>
                  <a:pt x="786271" y="4167540"/>
                  <a:pt x="746382" y="4175722"/>
                  <a:pt x="707923" y="4188542"/>
                </a:cubicBezTo>
                <a:cubicBezTo>
                  <a:pt x="693174" y="4193458"/>
                  <a:pt x="678825" y="4199795"/>
                  <a:pt x="663677" y="4203291"/>
                </a:cubicBezTo>
                <a:cubicBezTo>
                  <a:pt x="452130" y="4252109"/>
                  <a:pt x="578894" y="4211886"/>
                  <a:pt x="471948" y="4247536"/>
                </a:cubicBezTo>
                <a:cubicBezTo>
                  <a:pt x="408038" y="4237704"/>
                  <a:pt x="342253" y="4236284"/>
                  <a:pt x="280219" y="4218039"/>
                </a:cubicBezTo>
                <a:cubicBezTo>
                  <a:pt x="253417" y="4210156"/>
                  <a:pt x="197134" y="4149702"/>
                  <a:pt x="176981" y="4129549"/>
                </a:cubicBezTo>
                <a:cubicBezTo>
                  <a:pt x="172065" y="4109884"/>
                  <a:pt x="170217" y="4089186"/>
                  <a:pt x="162232" y="4070555"/>
                </a:cubicBezTo>
                <a:cubicBezTo>
                  <a:pt x="155250" y="4054263"/>
                  <a:pt x="133347" y="4044025"/>
                  <a:pt x="132736" y="4026310"/>
                </a:cubicBezTo>
                <a:cubicBezTo>
                  <a:pt x="129386" y="3929159"/>
                  <a:pt x="130955" y="3695107"/>
                  <a:pt x="162232" y="3554362"/>
                </a:cubicBezTo>
                <a:cubicBezTo>
                  <a:pt x="165605" y="3539186"/>
                  <a:pt x="172710" y="3525064"/>
                  <a:pt x="176981" y="3510116"/>
                </a:cubicBezTo>
                <a:cubicBezTo>
                  <a:pt x="182549" y="3490626"/>
                  <a:pt x="186161" y="3470613"/>
                  <a:pt x="191729" y="3451123"/>
                </a:cubicBezTo>
                <a:cubicBezTo>
                  <a:pt x="196000" y="3436175"/>
                  <a:pt x="202206" y="3421826"/>
                  <a:pt x="206477" y="3406878"/>
                </a:cubicBezTo>
                <a:cubicBezTo>
                  <a:pt x="212046" y="3387388"/>
                  <a:pt x="213241" y="3366515"/>
                  <a:pt x="221226" y="3347884"/>
                </a:cubicBezTo>
                <a:cubicBezTo>
                  <a:pt x="228208" y="3331592"/>
                  <a:pt x="240891" y="3318387"/>
                  <a:pt x="250723" y="3303639"/>
                </a:cubicBezTo>
                <a:cubicBezTo>
                  <a:pt x="284537" y="3202196"/>
                  <a:pt x="238288" y="3325398"/>
                  <a:pt x="309716" y="3200400"/>
                </a:cubicBezTo>
                <a:cubicBezTo>
                  <a:pt x="317429" y="3186902"/>
                  <a:pt x="316915" y="3169745"/>
                  <a:pt x="324465" y="3156155"/>
                </a:cubicBezTo>
                <a:cubicBezTo>
                  <a:pt x="341681" y="3125166"/>
                  <a:pt x="383458" y="3067665"/>
                  <a:pt x="383458" y="3067665"/>
                </a:cubicBezTo>
                <a:cubicBezTo>
                  <a:pt x="457445" y="2771727"/>
                  <a:pt x="419053" y="2948720"/>
                  <a:pt x="368710" y="2256504"/>
                </a:cubicBezTo>
                <a:cubicBezTo>
                  <a:pt x="367115" y="2234576"/>
                  <a:pt x="346727" y="2218172"/>
                  <a:pt x="339213" y="2197510"/>
                </a:cubicBezTo>
                <a:cubicBezTo>
                  <a:pt x="213324" y="1851315"/>
                  <a:pt x="381225" y="2262542"/>
                  <a:pt x="280219" y="2035278"/>
                </a:cubicBezTo>
                <a:cubicBezTo>
                  <a:pt x="266614" y="2004666"/>
                  <a:pt x="242585" y="1932445"/>
                  <a:pt x="221226" y="1902542"/>
                </a:cubicBezTo>
                <a:cubicBezTo>
                  <a:pt x="209103" y="1885570"/>
                  <a:pt x="189495" y="1874983"/>
                  <a:pt x="176981" y="1858297"/>
                </a:cubicBezTo>
                <a:cubicBezTo>
                  <a:pt x="159782" y="1835364"/>
                  <a:pt x="147929" y="1808863"/>
                  <a:pt x="132736" y="1784555"/>
                </a:cubicBezTo>
                <a:cubicBezTo>
                  <a:pt x="97984" y="1728952"/>
                  <a:pt x="102253" y="1741878"/>
                  <a:pt x="58994" y="1681316"/>
                </a:cubicBezTo>
                <a:cubicBezTo>
                  <a:pt x="48691" y="1666892"/>
                  <a:pt x="36696" y="1653269"/>
                  <a:pt x="29497" y="1637071"/>
                </a:cubicBezTo>
                <a:cubicBezTo>
                  <a:pt x="16869" y="1608659"/>
                  <a:pt x="9832" y="1578078"/>
                  <a:pt x="0" y="1548581"/>
                </a:cubicBezTo>
                <a:cubicBezTo>
                  <a:pt x="4916" y="1465007"/>
                  <a:pt x="6418" y="1381161"/>
                  <a:pt x="14748" y="1297858"/>
                </a:cubicBezTo>
                <a:cubicBezTo>
                  <a:pt x="16295" y="1282389"/>
                  <a:pt x="20873" y="1266548"/>
                  <a:pt x="29497" y="1253613"/>
                </a:cubicBezTo>
                <a:cubicBezTo>
                  <a:pt x="41067" y="1236259"/>
                  <a:pt x="60389" y="1225391"/>
                  <a:pt x="73742" y="1209368"/>
                </a:cubicBezTo>
                <a:cubicBezTo>
                  <a:pt x="172065" y="1091381"/>
                  <a:pt x="29497" y="1233949"/>
                  <a:pt x="147484" y="1135626"/>
                </a:cubicBezTo>
                <a:cubicBezTo>
                  <a:pt x="292451" y="1014820"/>
                  <a:pt x="105214" y="1163148"/>
                  <a:pt x="221226" y="1047136"/>
                </a:cubicBezTo>
                <a:cubicBezTo>
                  <a:pt x="233760" y="1034602"/>
                  <a:pt x="252223" y="1029415"/>
                  <a:pt x="265471" y="1017639"/>
                </a:cubicBezTo>
                <a:cubicBezTo>
                  <a:pt x="296649" y="989925"/>
                  <a:pt x="330822" y="963858"/>
                  <a:pt x="353961" y="929149"/>
                </a:cubicBezTo>
                <a:cubicBezTo>
                  <a:pt x="370708" y="904028"/>
                  <a:pt x="409412" y="844201"/>
                  <a:pt x="427703" y="825910"/>
                </a:cubicBezTo>
                <a:cubicBezTo>
                  <a:pt x="449962" y="803651"/>
                  <a:pt x="479186" y="789175"/>
                  <a:pt x="501445" y="766916"/>
                </a:cubicBezTo>
                <a:cubicBezTo>
                  <a:pt x="513979" y="754382"/>
                  <a:pt x="519594" y="736288"/>
                  <a:pt x="530942" y="722671"/>
                </a:cubicBezTo>
                <a:cubicBezTo>
                  <a:pt x="544295" y="706648"/>
                  <a:pt x="560439" y="693174"/>
                  <a:pt x="575187" y="678426"/>
                </a:cubicBezTo>
                <a:cubicBezTo>
                  <a:pt x="628980" y="517053"/>
                  <a:pt x="543187" y="761489"/>
                  <a:pt x="619432" y="589936"/>
                </a:cubicBezTo>
                <a:cubicBezTo>
                  <a:pt x="632060" y="561524"/>
                  <a:pt x="639097" y="530943"/>
                  <a:pt x="648929" y="501446"/>
                </a:cubicBezTo>
                <a:cubicBezTo>
                  <a:pt x="653845" y="486697"/>
                  <a:pt x="661121" y="472535"/>
                  <a:pt x="663677" y="457200"/>
                </a:cubicBezTo>
                <a:cubicBezTo>
                  <a:pt x="668593" y="427703"/>
                  <a:pt x="668969" y="397079"/>
                  <a:pt x="678426" y="368710"/>
                </a:cubicBezTo>
                <a:cubicBezTo>
                  <a:pt x="684031" y="351894"/>
                  <a:pt x="698091" y="339213"/>
                  <a:pt x="707923" y="324465"/>
                </a:cubicBezTo>
                <a:cubicBezTo>
                  <a:pt x="712839" y="309717"/>
                  <a:pt x="719299" y="295396"/>
                  <a:pt x="722671" y="280220"/>
                </a:cubicBezTo>
                <a:cubicBezTo>
                  <a:pt x="741294" y="196415"/>
                  <a:pt x="720262" y="203469"/>
                  <a:pt x="766916" y="147484"/>
                </a:cubicBezTo>
                <a:cubicBezTo>
                  <a:pt x="780269" y="131461"/>
                  <a:pt x="791908" y="111261"/>
                  <a:pt x="811161" y="103239"/>
                </a:cubicBezTo>
                <a:cubicBezTo>
                  <a:pt x="852999" y="85806"/>
                  <a:pt x="899652" y="83574"/>
                  <a:pt x="943897" y="73742"/>
                </a:cubicBezTo>
                <a:lnTo>
                  <a:pt x="1002890" y="44246"/>
                </a:ln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54798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0578" y="0"/>
            <a:ext cx="5733422" cy="37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214290"/>
            <a:ext cx="4953028" cy="653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429124" y="5715016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 циклона Наргис</a:t>
            </a:r>
            <a:endParaRPr lang="sr-Latn-C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"/>
            <a:ext cx="5715008" cy="466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0130" y="0"/>
            <a:ext cx="6403870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480" y="571480"/>
            <a:ext cx="5114952" cy="581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643174" y="5500702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Делта Меконга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82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857232"/>
            <a:ext cx="8929718" cy="5643602"/>
          </a:xfrm>
        </p:spPr>
        <p:txBody>
          <a:bodyPr>
            <a:normAutofit/>
          </a:bodyPr>
          <a:lstStyle/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Овде се налази језеро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Тонле Сап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(Камбоџа), које има необичан режим</a:t>
            </a:r>
          </a:p>
          <a:p>
            <a:pPr algn="ctr"/>
            <a:r>
              <a:rPr lang="sr-Cyrl-C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току зиме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 овог језера отиче у Меконг и језеро пресушује, а </a:t>
            </a:r>
            <a:r>
              <a:rPr lang="sr-Cyrl-CS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време летњег монсуна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 се враћа у језерски басен и формира огромно језеро,чија површина варира од 2.700км² до 16.000км² (за време летњег монсуна)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Вегетација је од тропских шума до савана</a:t>
            </a:r>
          </a:p>
          <a:p>
            <a:pPr algn="ctr"/>
            <a:r>
              <a:rPr lang="sr-Cyrl-C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Индокина је рудама метала најбогатији део Азије</a:t>
            </a:r>
          </a:p>
          <a:p>
            <a:pPr algn="ctr"/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Калај и волфрам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(Малезија, Мијанмар и Тајланд);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олово, цинк, сребро и кобалт, злато, сафири и рубини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 планинама источно од реке Иравади);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камени</a:t>
            </a:r>
            <a:r>
              <a:rPr lang="sr-Cyrl-C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угаљ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(Вијетнам) и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нафта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(око реке Иравади)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Међу водећим светским произвођачима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природног каучука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пиринча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(Индонезија, Мијанмар и Тајланд) и </a:t>
            </a:r>
            <a:r>
              <a:rPr lang="sr-Cyrl-C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(Вијетнам, Индонезија)</a:t>
            </a:r>
            <a:endParaRPr lang="sr-Latn-C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pPr algn="ctr"/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ИНДОКИНЕСКО ПОЛУОСТРВО</a:t>
            </a:r>
            <a:endParaRPr lang="sr-Latn-C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91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0625" y="0"/>
            <a:ext cx="6933375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85794"/>
            <a:ext cx="6929486" cy="457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8"/>
            <a:ext cx="7153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2071678"/>
            <a:ext cx="676318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25251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</p:spPr>
        <p:txBody>
          <a:bodyPr>
            <a:normAutofit/>
          </a:bodyPr>
          <a:lstStyle/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Обухвата много архипелага (Велика и Мала Сундска острва, Молучка, Филипинска и много мањих острва)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Велика сундска острва (Суматра, Јава, Калимантан и Сулавеси)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 сундска острва (низ острва источно од Јаве)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Острва су претежно планинска, а уз обале се јављају велике плодне низије</a:t>
            </a:r>
          </a:p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Ова острва су део “Ватреног појаса Пацифика“, има преко 200 активних вулкана</a:t>
            </a:r>
          </a:p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Најпознатији вулкан је </a:t>
            </a:r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Кракатау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 западној обали Јаве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Малајски архипелаг је у екваторијалном појасу; клима је монсунска; источни део Индонезије је на путу разорних тропских циклона (тајфуна), који се јављају крајем лета и у јесен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Острва имају густу речну мрежу (наводњавање и саобраћај)</a:t>
            </a:r>
          </a:p>
          <a:p>
            <a:pPr algn="ctr"/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Вегетација је бујна (прашуме) и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мангрове шуме </a:t>
            </a:r>
            <a:r>
              <a:rPr lang="sr-Cyrl-C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 обале (зимзелене дрвенасте биљке на муљевитим обалама)</a:t>
            </a:r>
            <a:endParaRPr lang="sr-Latn-C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МАЛАЈСКИ  АРХИПЕЛАГ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1543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3262185">
            <a:off x="927810" y="3168150"/>
            <a:ext cx="178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Суматра</a:t>
            </a:r>
            <a:endParaRPr lang="sr-Latn-C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251127">
            <a:off x="2886492" y="4746083"/>
            <a:ext cx="11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Јава</a:t>
            </a:r>
            <a:endParaRPr lang="sr-Latn-C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9124" y="3357562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latin typeface="Times New Roman" pitchFamily="18" charset="0"/>
                <a:cs typeface="Times New Roman" pitchFamily="18" charset="0"/>
              </a:rPr>
              <a:t>Сулавеси</a:t>
            </a:r>
            <a:endParaRPr lang="sr-Latn-C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802" y="314324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Калимантан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986970" flipV="1">
            <a:off x="1000100" y="4309410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Велика сундска острва</a:t>
            </a:r>
            <a:endParaRPr lang="sr-Latn-C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2750" y="500063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Мала сундска острва</a:t>
            </a:r>
            <a:endParaRPr lang="sr-Latn-C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7543455">
            <a:off x="5757591" y="2824472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latin typeface="Times New Roman" pitchFamily="18" charset="0"/>
                <a:cs typeface="Times New Roman" pitchFamily="18" charset="0"/>
              </a:rPr>
              <a:t>Молучка о.</a:t>
            </a:r>
            <a:endParaRPr lang="sr-Latn-C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1071546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Филипини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5572150" cy="39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4143372" cy="517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4231" y="214290"/>
            <a:ext cx="6409769" cy="463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0"/>
            <a:ext cx="621508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-1"/>
            <a:ext cx="6929454" cy="519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85728"/>
            <a:ext cx="6808897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2714620"/>
            <a:ext cx="5793975" cy="387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31030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631067"/>
            <a:ext cx="7973291" cy="3940933"/>
          </a:xfrm>
        </p:spPr>
        <p:txBody>
          <a:bodyPr>
            <a:normAutofit/>
          </a:bodyPr>
          <a:lstStyle/>
          <a:p>
            <a:r>
              <a:rPr lang="sr-Cyrl-CS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ИСТОЧНА  АЗИЈА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441" y="631068"/>
            <a:ext cx="7308759" cy="1170023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endParaRPr lang="en-US" sz="2400" dirty="0">
              <a:solidFill>
                <a:srgbClr val="FFFF85"/>
              </a:solidFill>
              <a:effectLst>
                <a:outerShdw blurRad="50800" dist="38100" dir="5400000" algn="t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8778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417"/>
          </a:xfrm>
        </p:spPr>
        <p:txBody>
          <a:bodyPr/>
          <a:lstStyle/>
          <a:p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ГЕОГРАФСКИ ПОЛОЖАЈ</a:t>
            </a:r>
            <a:endParaRPr lang="sr-Latn-C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54727"/>
            <a:ext cx="8451273" cy="4671436"/>
          </a:xfrm>
        </p:spPr>
        <p:txBody>
          <a:bodyPr/>
          <a:lstStyle/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Највећа мезорегија Азије (40% територије и 40% становништва)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Обухвата континентални део, Корејско пол. и острва уз источну обалу Азије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држава (Кина, Јапан, Монголија, Северна и Јужна Кореја) </a:t>
            </a:r>
            <a:endParaRPr lang="sr-Latn-C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496" y="1233055"/>
            <a:ext cx="8156304" cy="489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58695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36077" cy="919981"/>
          </a:xfrm>
        </p:spPr>
        <p:txBody>
          <a:bodyPr/>
          <a:lstStyle/>
          <a:p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ИСТОЧНЕ АЗИЈЕ</a:t>
            </a:r>
            <a:endParaRPr lang="sr-Latn-C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1194619"/>
            <a:ext cx="8922774" cy="5250425"/>
          </a:xfrm>
        </p:spPr>
        <p:txBody>
          <a:bodyPr>
            <a:normAutofit/>
          </a:bodyPr>
          <a:lstStyle/>
          <a:p>
            <a:pPr algn="ctr"/>
            <a:r>
              <a:rPr lang="sr-Cyrl-C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 су млађе веначне планине (Памир, Кунлун, Хималаји)</a:t>
            </a:r>
          </a:p>
          <a:p>
            <a:pPr algn="ctr"/>
            <a:r>
              <a:rPr lang="sr-Cyrl-C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Између њих је висораван Тибет (највећа и највиша висораван на свету, просечне надморске висине 4000 м)</a:t>
            </a:r>
          </a:p>
          <a:p>
            <a:pPr algn="ctr"/>
            <a:r>
              <a:rPr lang="sr-Cyrl-C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И су низије (Кинеска, Манџурска)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На З и С су бројне висоравни, платои и котлине (Монголска вис., плато Ордос, вис. Јунан-Гуичоу, котлине {Таримска, Џунгарија и Сечуанска}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773" y="1002890"/>
            <a:ext cx="8447503" cy="510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5104928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36077" cy="919981"/>
          </a:xfrm>
        </p:spPr>
        <p:txBody>
          <a:bodyPr/>
          <a:lstStyle/>
          <a:p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ИСТОЧНЕ АЗИЈЕ</a:t>
            </a:r>
            <a:endParaRPr lang="sr-Latn-C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1415845"/>
            <a:ext cx="8922774" cy="5029199"/>
          </a:xfrm>
        </p:spPr>
        <p:txBody>
          <a:bodyPr>
            <a:normAutofit/>
          </a:bodyPr>
          <a:lstStyle/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Корејско пол. и острва су планинска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Највећа острва су: Хокаидо, Хоншу, Шикоку и Кјушу (јапанска острва), као и Тајван и Хајнан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Део су “ Ватреног појаса Пацифика"</a:t>
            </a:r>
            <a:endParaRPr lang="sr-Latn-C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924" y="1194619"/>
            <a:ext cx="8185352" cy="525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3052360">
            <a:off x="6577781" y="2979174"/>
            <a:ext cx="109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Кореја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4601497"/>
            <a:ext cx="12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Тајван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2723" y="5353665"/>
            <a:ext cx="15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Хајнан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1081" y="1666568"/>
            <a:ext cx="128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Хокаидо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9204744">
            <a:off x="7831394" y="2623990"/>
            <a:ext cx="106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Хоншу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422356">
            <a:off x="7827152" y="3441705"/>
            <a:ext cx="142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Шикоку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4194" y="3480619"/>
            <a:ext cx="107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Кјушу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3219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4" cy="648072"/>
          </a:xfrm>
        </p:spPr>
        <p:txBody>
          <a:bodyPr>
            <a:normAutofit/>
          </a:bodyPr>
          <a:lstStyle/>
          <a:p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Регионална подела Азије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91" y="949051"/>
            <a:ext cx="6729952" cy="56458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107504" y="908720"/>
            <a:ext cx="16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>
                <a:latin typeface="MyriadPro-Regular"/>
              </a:rPr>
              <a:t>     Југозападна</a:t>
            </a:r>
            <a:endParaRPr lang="sr-Cyrl-RS" dirty="0">
              <a:latin typeface="MyriadPro-Regular"/>
            </a:endParaRPr>
          </a:p>
          <a:p>
            <a:r>
              <a:rPr lang="sr-Cyrl-RS" dirty="0" smtClean="0">
                <a:latin typeface="MyriadPro-Regular"/>
              </a:rPr>
              <a:t>Азија</a:t>
            </a:r>
          </a:p>
          <a:p>
            <a:endParaRPr lang="sr-Cyrl-RS" dirty="0">
              <a:latin typeface="MyriadPro-Regular"/>
            </a:endParaRPr>
          </a:p>
          <a:p>
            <a:r>
              <a:rPr lang="sr-Cyrl-RS" dirty="0">
                <a:latin typeface="MyriadPro-Regular"/>
              </a:rPr>
              <a:t>Јужна </a:t>
            </a:r>
            <a:r>
              <a:rPr lang="sr-Cyrl-RS" dirty="0" smtClean="0">
                <a:latin typeface="MyriadPro-Regular"/>
              </a:rPr>
              <a:t>Азија</a:t>
            </a:r>
          </a:p>
          <a:p>
            <a:endParaRPr lang="sr-Cyrl-RS" dirty="0">
              <a:latin typeface="MyriadPro-Regular"/>
            </a:endParaRPr>
          </a:p>
          <a:p>
            <a:r>
              <a:rPr lang="sr-Cyrl-RS" dirty="0">
                <a:latin typeface="MyriadPro-Regular"/>
              </a:rPr>
              <a:t>Југоисточна</a:t>
            </a:r>
          </a:p>
          <a:p>
            <a:r>
              <a:rPr lang="sr-Cyrl-RS" dirty="0" smtClean="0">
                <a:latin typeface="MyriadPro-Regular"/>
              </a:rPr>
              <a:t>Азија</a:t>
            </a:r>
          </a:p>
          <a:p>
            <a:endParaRPr lang="sr-Cyrl-RS" dirty="0">
              <a:latin typeface="MyriadPro-Regular"/>
            </a:endParaRPr>
          </a:p>
          <a:p>
            <a:r>
              <a:rPr lang="sr-Cyrl-RS" dirty="0">
                <a:latin typeface="MyriadPro-Regular"/>
              </a:rPr>
              <a:t>Источна </a:t>
            </a:r>
            <a:r>
              <a:rPr lang="sr-Cyrl-RS" dirty="0" smtClean="0">
                <a:latin typeface="MyriadPro-Regular"/>
              </a:rPr>
              <a:t>Азија</a:t>
            </a:r>
          </a:p>
          <a:p>
            <a:endParaRPr lang="sr-Cyrl-RS" dirty="0">
              <a:latin typeface="MyriadPro-Regular"/>
            </a:endParaRPr>
          </a:p>
          <a:p>
            <a:r>
              <a:rPr lang="sr-Cyrl-RS" dirty="0">
                <a:latin typeface="MyriadPro-Regular"/>
              </a:rPr>
              <a:t>Средња </a:t>
            </a:r>
            <a:r>
              <a:rPr lang="sr-Cyrl-RS" dirty="0" smtClean="0">
                <a:latin typeface="MyriadPro-Regular"/>
              </a:rPr>
              <a:t>Азија</a:t>
            </a:r>
          </a:p>
          <a:p>
            <a:endParaRPr lang="sr-Cyrl-RS" dirty="0">
              <a:latin typeface="MyriadPro-Regular"/>
            </a:endParaRPr>
          </a:p>
          <a:p>
            <a:r>
              <a:rPr lang="sr-Cyrl-RS" dirty="0">
                <a:latin typeface="MyriadPro-Regular"/>
              </a:rPr>
              <a:t>Северна Азија</a:t>
            </a:r>
            <a:endParaRPr lang="sr-Latn-RS" dirty="0"/>
          </a:p>
        </p:txBody>
      </p:sp>
      <p:sp>
        <p:nvSpPr>
          <p:cNvPr id="5" name="Oval 4"/>
          <p:cNvSpPr/>
          <p:nvPr/>
        </p:nvSpPr>
        <p:spPr>
          <a:xfrm>
            <a:off x="1619672" y="1304764"/>
            <a:ext cx="6168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C33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22323" y="2049864"/>
            <a:ext cx="640135" cy="231668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6003" y="2665094"/>
            <a:ext cx="640135" cy="23166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19672" y="3501008"/>
            <a:ext cx="656466" cy="270953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Oval 10"/>
          <p:cNvSpPr/>
          <p:nvPr/>
        </p:nvSpPr>
        <p:spPr>
          <a:xfrm>
            <a:off x="1636003" y="4437112"/>
            <a:ext cx="640135" cy="2880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/>
          <p:cNvSpPr/>
          <p:nvPr/>
        </p:nvSpPr>
        <p:spPr>
          <a:xfrm>
            <a:off x="1636003" y="5229200"/>
            <a:ext cx="600493" cy="28803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150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374"/>
          </a:xfrm>
        </p:spPr>
        <p:txBody>
          <a:bodyPr/>
          <a:lstStyle/>
          <a:p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КЛИМА ИСТОЧНЕ АЗИЈЕ</a:t>
            </a:r>
            <a:endParaRPr lang="sr-Latn-C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1150374"/>
            <a:ext cx="8922774" cy="4975790"/>
          </a:xfrm>
        </p:spPr>
        <p:txBody>
          <a:bodyPr/>
          <a:lstStyle/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Клима је разноврсна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 влада оштра континентална клима (пустиње: Такла Макан, Џунгарија, Гоби)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 и острвима  (на  северу влада влажна океанска клима, а на југу синијска клима)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Клима у овом делу И Азије је под утицајем морских струја (Курошио- топла  и Ојашио-хладна)</a:t>
            </a:r>
            <a:endParaRPr lang="sr-Latn-C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5802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677"/>
          </a:xfrm>
        </p:spPr>
        <p:txBody>
          <a:bodyPr>
            <a:normAutofit/>
          </a:bodyPr>
          <a:lstStyle/>
          <a:p>
            <a:r>
              <a:rPr lang="sr-Cyrl-C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ХИДРОГРАФИЈА ИСТОЧНЕ АЗИЈЕ</a:t>
            </a:r>
            <a:endParaRPr lang="sr-Latn-C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8" y="663678"/>
            <a:ext cx="8863781" cy="5928852"/>
          </a:xfrm>
        </p:spPr>
        <p:txBody>
          <a:bodyPr>
            <a:normAutofit/>
          </a:bodyPr>
          <a:lstStyle/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Богата речна мрежа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Реке извиру на планинама и крећу се према ивичним морима Тихог океана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Највеће реке су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Јангцекјанг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(Дуга река),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Хоангхо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(Жута река),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Сикјанг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(Западна река)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Реке имају монсунски режим  и велики хидроенергетски потенцијал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Кроз Таримску котлину тече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река Тарим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 и улива се у слано </a:t>
            </a:r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језеро Лобнор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. Зависно од водостаја, река се разбија на више рукаваца, који мењају корито, што се одражава на величину, облик и положај језера. Језеро се, када има мало воде, подели на неколико мањих, некада потпуно пресуши, па се појави на другом положају, због чега је познато као </a:t>
            </a:r>
            <a:r>
              <a:rPr lang="sr-Cyrl-CS" b="1" i="1" dirty="0" smtClean="0">
                <a:solidFill>
                  <a:srgbClr val="EC205F"/>
                </a:solidFill>
                <a:latin typeface="Times New Roman" pitchFamily="18" charset="0"/>
                <a:cs typeface="Times New Roman" pitchFamily="18" charset="0"/>
              </a:rPr>
              <a:t>"лутајуће језеро"</a:t>
            </a:r>
          </a:p>
          <a:p>
            <a:endParaRPr lang="sr-Latn-C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218" y="855406"/>
            <a:ext cx="8613058" cy="525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014632">
            <a:off x="5029200" y="3465871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Јангцекјанг</a:t>
            </a:r>
            <a:endParaRPr lang="sr-Latn-C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347110">
            <a:off x="5324168" y="2934929"/>
            <a:ext cx="119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Хоангхо</a:t>
            </a:r>
            <a:endParaRPr lang="sr-Latn-C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3006" y="4483510"/>
            <a:ext cx="16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Сикјанг</a:t>
            </a:r>
            <a:endParaRPr lang="sr-Latn-C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84" y="22270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Тарим</a:t>
            </a:r>
            <a:endParaRPr lang="sr-Latn-C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955" y="2596338"/>
            <a:ext cx="101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Лобнор</a:t>
            </a:r>
            <a:endParaRPr lang="sr-Latn-C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218" y="663678"/>
            <a:ext cx="4485315" cy="44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2939" y="663677"/>
            <a:ext cx="5950337" cy="471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7280" y="1671753"/>
            <a:ext cx="5291452" cy="34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994275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480323" cy="943897"/>
          </a:xfrm>
        </p:spPr>
        <p:txBody>
          <a:bodyPr>
            <a:noAutofit/>
          </a:bodyPr>
          <a:lstStyle/>
          <a:p>
            <a:r>
              <a:rPr lang="sr-Cyrl-C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Друштвено-економске карактеристике</a:t>
            </a:r>
            <a:endParaRPr lang="sr-Latn-C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6" y="943897"/>
            <a:ext cx="8922774" cy="5182266"/>
          </a:xfrm>
        </p:spPr>
        <p:txBody>
          <a:bodyPr/>
          <a:lstStyle/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Велика густина насељености, висок природни прираштај, али неравномеран распоред становника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Масовне миграције село-град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Огроман енергетски потенцијал (нафта, природни гас, угаљ, реке)</a:t>
            </a:r>
          </a:p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Развијена пољопривреда и индустрија (тешка индустрија, прехрамбена, текстилна, електроиндустрија..)</a:t>
            </a:r>
            <a:endParaRPr lang="sr-Latn-C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083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00174"/>
            <a:ext cx="6172200" cy="2214578"/>
          </a:xfrm>
        </p:spPr>
        <p:txBody>
          <a:bodyPr>
            <a:normAutofit/>
          </a:bodyPr>
          <a:lstStyle/>
          <a:p>
            <a:r>
              <a:rPr lang="sr-Cyrl-CS" sz="5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СРЕДЊА   АЗИЈА</a:t>
            </a:r>
            <a:endParaRPr lang="sr-Latn-CS" sz="5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0985263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0"/>
            <a:ext cx="7215238" cy="1000108"/>
          </a:xfrm>
        </p:spPr>
        <p:txBody>
          <a:bodyPr>
            <a:noAutofit/>
          </a:bodyPr>
          <a:lstStyle/>
          <a:p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ГЕОГРАФСКИ    ПОЛОЖАЈ</a:t>
            </a:r>
            <a:endParaRPr lang="sr-Latn-C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538" y="1285860"/>
            <a:ext cx="8072462" cy="5357850"/>
          </a:xfrm>
        </p:spPr>
        <p:txBody>
          <a:bodyPr/>
          <a:lstStyle/>
          <a:p>
            <a:pPr algn="ctr">
              <a:buFont typeface="Wingdings" pitchFamily="2" charset="2"/>
              <a:buChar char="v"/>
            </a:pPr>
            <a:r>
              <a:rPr lang="sr-Cyrl-CS" dirty="0" smtClean="0"/>
              <a:t> </a:t>
            </a:r>
            <a:r>
              <a:rPr lang="sr-Cyrl-CS" sz="2800" dirty="0" smtClean="0">
                <a:latin typeface="Times New Roman" pitchFamily="18" charset="0"/>
                <a:cs typeface="Times New Roman" pitchFamily="18" charset="0"/>
              </a:rPr>
              <a:t>Средња Азија је континентална регија</a:t>
            </a:r>
          </a:p>
          <a:p>
            <a:pPr algn="ctr">
              <a:buFont typeface="Wingdings" pitchFamily="2" charset="2"/>
              <a:buChar char="v"/>
            </a:pPr>
            <a:r>
              <a:rPr lang="sr-Cyrl-CS" sz="2800" dirty="0" smtClean="0">
                <a:latin typeface="Times New Roman" pitchFamily="18" charset="0"/>
                <a:cs typeface="Times New Roman" pitchFamily="18" charset="0"/>
              </a:rPr>
              <a:t>Простире се између Каспијског језера на З, Кине на И, Русије на северу , Ирана и Авганистана на Ј</a:t>
            </a:r>
          </a:p>
          <a:p>
            <a:pPr algn="ctr">
              <a:buFont typeface="Wingdings" pitchFamily="2" charset="2"/>
              <a:buChar char="v"/>
            </a:pPr>
            <a:r>
              <a:rPr lang="sr-Cyrl-CS" sz="2800" dirty="0" smtClean="0">
                <a:latin typeface="Times New Roman" pitchFamily="18" charset="0"/>
                <a:cs typeface="Times New Roman" pitchFamily="18" charset="0"/>
              </a:rPr>
              <a:t>Обухвата 5 држава (Казахстан, Киргизију, Таџикистан, Туркменију и Узбекистан</a:t>
            </a:r>
          </a:p>
          <a:p>
            <a:pPr algn="ctr">
              <a:buFont typeface="Wingdings" pitchFamily="2" charset="2"/>
              <a:buChar char="v"/>
            </a:pPr>
            <a:r>
              <a:rPr lang="sr-Cyrl-CS" sz="2800" dirty="0" smtClean="0">
                <a:latin typeface="Times New Roman" pitchFamily="18" charset="0"/>
                <a:cs typeface="Times New Roman" pitchFamily="18" charset="0"/>
              </a:rPr>
              <a:t>Средња Азија је једно од најтруснијих подручја на свету (посебно Таџикистан и Узбекистан)</a:t>
            </a:r>
            <a:endParaRPr lang="sr-Latn-C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071546"/>
            <a:ext cx="729471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61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928670"/>
          </a:xfrm>
        </p:spPr>
        <p:txBody>
          <a:bodyPr>
            <a:normAutofit/>
          </a:bodyPr>
          <a:lstStyle/>
          <a:p>
            <a:pPr algn="ctr"/>
            <a:r>
              <a:rPr lang="sr-Cyrl-C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СРЕДЊЕ АЗИЈЕ</a:t>
            </a:r>
            <a:endParaRPr lang="sr-Latn-C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928670"/>
            <a:ext cx="8429684" cy="5214974"/>
          </a:xfrm>
        </p:spPr>
        <p:txBody>
          <a:bodyPr>
            <a:normAutofit lnSpcReduction="10000"/>
          </a:bodyPr>
          <a:lstStyle/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Планинска регија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Ј су заступљене пустиње Каракум ("црни песак“) и Кизилкум (“црвени песак“)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Северно од њих је </a:t>
            </a:r>
            <a:r>
              <a:rPr lang="sr-Cyrl-C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Туранска низија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СЗ је </a:t>
            </a:r>
            <a:r>
              <a:rPr lang="sr-Cyrl-C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Прикаспијска низија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ЈИ су млађе веначне планине- </a:t>
            </a:r>
            <a:r>
              <a:rPr lang="sr-Cyrl-C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Памир</a:t>
            </a:r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sr-Cyrl-C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Кунлун</a:t>
            </a:r>
          </a:p>
          <a:p>
            <a:pPr algn="ctr"/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Највећи део захватају старије громадне планине-  </a:t>
            </a:r>
            <a:r>
              <a:rPr lang="sr-Cyrl-C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Тианшан</a:t>
            </a:r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sr-Cyrl-C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Алтај</a:t>
            </a:r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између њих су спуштене котлине-Џунгарија, Таримска котлина и Турфанска депресија (-154 м)</a:t>
            </a:r>
            <a:endParaRPr lang="sr-Latn-C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0108"/>
            <a:ext cx="7929618" cy="570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20826321">
            <a:off x="5286380" y="2699231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Туранска н.</a:t>
            </a:r>
            <a:endParaRPr lang="sr-Latn-C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443871">
            <a:off x="3401307" y="1411017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Прикаспијска н.</a:t>
            </a:r>
            <a:endParaRPr lang="sr-Latn-C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355608">
            <a:off x="7437343" y="4228991"/>
            <a:ext cx="17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Кунлун</a:t>
            </a:r>
            <a:endParaRPr lang="sr-Latn-CS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3834" y="392906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Памир</a:t>
            </a:r>
            <a:endParaRPr lang="sr-Latn-CS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768" y="3714752"/>
            <a:ext cx="1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Тианшан</a:t>
            </a:r>
            <a:endParaRPr lang="sr-Latn-CS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205642">
            <a:off x="5072066" y="3429000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Каракум</a:t>
            </a:r>
            <a:endParaRPr lang="sr-Latn-CS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499590">
            <a:off x="6000760" y="3071810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Кизилкум</a:t>
            </a:r>
            <a:endParaRPr lang="sr-Latn-CS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4643470" cy="34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57224" y="3357562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Кизилкум</a:t>
            </a:r>
            <a:endParaRPr lang="sr-Latn-C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785794"/>
            <a:ext cx="5173975" cy="344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929058" y="3214686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Река Сир Дарја у Кизилкуму</a:t>
            </a:r>
            <a:endParaRPr lang="sr-Latn-C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357298"/>
            <a:ext cx="622642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32"/>
            <a:ext cx="5239171" cy="39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928662" y="385762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Такир Каракум</a:t>
            </a:r>
            <a:endParaRPr lang="sr-Latn-C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857232"/>
            <a:ext cx="5772172" cy="382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428868"/>
            <a:ext cx="5389070" cy="35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857224" y="5072074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Гасни кратер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00232" y="1785926"/>
            <a:ext cx="5496422" cy="36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828712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4" grpId="0" build="allAtOnce"/>
      <p:bldP spid="16" grpId="0" build="allAtOnce"/>
      <p:bldP spid="19" grpId="0" build="allAtOnce"/>
      <p:bldP spid="22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РЕЉЕФ СРЕДЊЕ АЗИЈЕ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561656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3500438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Турфанска депресија</a:t>
            </a:r>
            <a:endParaRPr lang="sr-Latn-C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785794"/>
            <a:ext cx="5048424" cy="37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43438" y="3857628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Памир</a:t>
            </a:r>
            <a:endParaRPr lang="sr-Latn-C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857232"/>
            <a:ext cx="534091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71538" y="392906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Кунлун</a:t>
            </a:r>
            <a:endParaRPr lang="sr-Latn-C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1857364"/>
            <a:ext cx="5334544" cy="399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428860" y="5143512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Алтај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214422"/>
            <a:ext cx="5262591" cy="408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28662" y="428625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Џунгарија</a:t>
            </a:r>
            <a:endParaRPr lang="sr-Latn-C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2357430"/>
            <a:ext cx="5603774" cy="372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143240" y="5357826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Таримска котлина</a:t>
            </a:r>
            <a:endParaRPr lang="sr-Latn-C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522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9" grpId="0" build="allAtOnce"/>
      <p:bldP spid="11" grpId="0" build="allAtOnce"/>
      <p:bldP spid="1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654032"/>
          </a:xfrm>
        </p:spPr>
        <p:txBody>
          <a:bodyPr>
            <a:normAutofit/>
          </a:bodyPr>
          <a:lstStyle/>
          <a:p>
            <a:pPr algn="ctr"/>
            <a:r>
              <a:rPr lang="sr-Cyrl-C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ХИДРОГРАФИЈА СРЕДЊЕ АЗИЈЕ</a:t>
            </a:r>
            <a:endParaRPr lang="sr-Latn-C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8215370" cy="5330968"/>
          </a:xfrm>
        </p:spPr>
        <p:txBody>
          <a:bodyPr>
            <a:normAutofit/>
          </a:bodyPr>
          <a:lstStyle/>
          <a:p>
            <a:pPr algn="ctr"/>
            <a:r>
              <a:rPr lang="sr-Cyrl-C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Највеће реке су Аму Дарја и Сир Дарја, које се уливају у Аралско језеро</a:t>
            </a:r>
          </a:p>
          <a:p>
            <a:pPr algn="ctr"/>
            <a:r>
              <a:rPr lang="sr-Cyrl-C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Највећа језера су Каспијско, Аралско и Балхашко</a:t>
            </a:r>
            <a:endParaRPr lang="sr-Latn-C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5286412" cy="327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85728"/>
            <a:ext cx="699548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214554"/>
            <a:ext cx="5936236" cy="37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404570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85728"/>
            <a:ext cx="5713259" cy="541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482775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Autofit/>
          </a:bodyPr>
          <a:lstStyle/>
          <a:p>
            <a:pPr algn="ctr"/>
            <a:r>
              <a:rPr lang="sr-Cyrl-C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ДРУШТВЕНО-ЕКОНОМСКЕ КАРАКТЕРИСТИКЕ</a:t>
            </a:r>
            <a:endParaRPr lang="sr-Latn-C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642918"/>
            <a:ext cx="8643998" cy="6215082"/>
          </a:xfrm>
        </p:spPr>
        <p:txBody>
          <a:bodyPr>
            <a:noAutofit/>
          </a:bodyPr>
          <a:lstStyle/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Најређе насељена регија Азије (9 ст./км²)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Карактеристичан номадски начин живота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Монголи проповедају ламаизам, а највећи број становника ислам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Веома развијена пољопривреда (у низијама и степама), захваљујући наводњавању.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Гаје се: памук, бели дуд (свилена буба), мак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Сточарство је развијено (овце, коњи, а на већим надморским висинама Монголије и Таџикистана гаји се јак)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Велике резерве руда (камени угаљ, нафта и природни гас, обојени метали, волфрам, уранијум)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Развијене су прехрамбена, текстилна и хемијска индустија</a:t>
            </a:r>
          </a:p>
          <a:p>
            <a:pPr algn="ctr"/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Узбекистан је познат по производњи накита од ћилибар и украса</a:t>
            </a:r>
            <a:endParaRPr lang="sr-Latn-C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714356"/>
            <a:ext cx="492383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57364"/>
            <a:ext cx="555439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77691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43050"/>
            <a:ext cx="8458200" cy="1785950"/>
          </a:xfrm>
        </p:spPr>
        <p:txBody>
          <a:bodyPr>
            <a:normAutofit/>
          </a:bodyPr>
          <a:lstStyle/>
          <a:p>
            <a:pPr algn="ctr"/>
            <a:r>
              <a:rPr lang="sr-Cyrl-CS" sz="4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ЈУГОЗАПАДНА  АЗИЈА</a:t>
            </a:r>
            <a:endParaRPr lang="sr-Latn-CS"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14422"/>
          </a:xfrm>
        </p:spPr>
        <p:txBody>
          <a:bodyPr/>
          <a:lstStyle/>
          <a:p>
            <a:pPr algn="ctr"/>
            <a:r>
              <a:rPr lang="sr-Cyrl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Географски  положај</a:t>
            </a:r>
            <a:endParaRPr lang="sr-Latn-C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142984"/>
            <a:ext cx="9001156" cy="4950312"/>
          </a:xfrm>
        </p:spPr>
        <p:txBody>
          <a:bodyPr>
            <a:normAutofit lnSpcReduction="10000"/>
          </a:bodyPr>
          <a:lstStyle/>
          <a:p>
            <a:pPr algn="ctr"/>
            <a:r>
              <a:rPr lang="sr-Cyrl-CS" sz="3600" dirty="0" smtClean="0"/>
              <a:t> </a:t>
            </a:r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Регија ЈЗ Азија је позната и под називом </a:t>
            </a:r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Предња Азија </a:t>
            </a:r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sr-Cyrl-C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Блиски исток</a:t>
            </a:r>
          </a:p>
          <a:p>
            <a:pPr algn="ctr"/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Смештена је јужно од Црног мора и Каспијског језера, између Средоземног мора на СЗ и Арабијског мора на ЈИ</a:t>
            </a:r>
          </a:p>
          <a:p>
            <a:pPr algn="ctr"/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Обухвата  19 држава и 2 територије (</a:t>
            </a:r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Палестина</a:t>
            </a:r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sr-Cyrl-C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Газа</a:t>
            </a:r>
            <a:r>
              <a:rPr lang="sr-Cyrl-C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876" y="1110784"/>
            <a:ext cx="8471588" cy="53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r>
              <a:rPr lang="sr-Cyrl-R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Физичкогеографске</a:t>
            </a:r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карактеристике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12088" cy="5544616"/>
          </a:xfrm>
        </p:spPr>
        <p:txBody>
          <a:bodyPr>
            <a:normAutofit/>
          </a:bodyPr>
          <a:lstStyle/>
          <a:p>
            <a:pPr algn="ctr"/>
            <a:r>
              <a:rPr lang="sr-Cyrl-RS" dirty="0" err="1" smtClean="0"/>
              <a:t>Веначне</a:t>
            </a:r>
            <a:r>
              <a:rPr lang="sr-Cyrl-RS" dirty="0" smtClean="0"/>
              <a:t> планине се пружају у виду два венца:</a:t>
            </a:r>
          </a:p>
          <a:p>
            <a:pPr algn="ctr"/>
            <a:r>
              <a:rPr lang="sr-Cyrl-RS" b="1" i="1" dirty="0" smtClean="0">
                <a:solidFill>
                  <a:srgbClr val="FF0000"/>
                </a:solidFill>
              </a:rPr>
              <a:t>Северни </a:t>
            </a:r>
            <a:r>
              <a:rPr lang="sr-Cyrl-RS" b="1" i="1" dirty="0" smtClean="0">
                <a:solidFill>
                  <a:schemeClr val="tx1"/>
                </a:solidFill>
              </a:rPr>
              <a:t>(</a:t>
            </a:r>
            <a:r>
              <a:rPr lang="sr-Cyrl-RS" dirty="0" err="1" smtClean="0">
                <a:solidFill>
                  <a:schemeClr val="tx1"/>
                </a:solidFill>
              </a:rPr>
              <a:t>Понтијске</a:t>
            </a:r>
            <a:r>
              <a:rPr lang="sr-Cyrl-RS" dirty="0" smtClean="0">
                <a:solidFill>
                  <a:schemeClr val="tx1"/>
                </a:solidFill>
              </a:rPr>
              <a:t> </a:t>
            </a:r>
            <a:r>
              <a:rPr lang="sr-Cyrl-RS" dirty="0" err="1" smtClean="0">
                <a:solidFill>
                  <a:schemeClr val="tx1"/>
                </a:solidFill>
              </a:rPr>
              <a:t>пл</a:t>
            </a:r>
            <a:r>
              <a:rPr lang="sr-Cyrl-RS" dirty="0" smtClean="0">
                <a:solidFill>
                  <a:schemeClr val="tx1"/>
                </a:solidFill>
              </a:rPr>
              <a:t>., </a:t>
            </a:r>
            <a:r>
              <a:rPr lang="sr-Cyrl-RS" dirty="0" err="1" smtClean="0">
                <a:solidFill>
                  <a:schemeClr val="tx1"/>
                </a:solidFill>
              </a:rPr>
              <a:t>Арарат</a:t>
            </a:r>
            <a:r>
              <a:rPr lang="sr-Cyrl-RS" dirty="0" smtClean="0">
                <a:solidFill>
                  <a:schemeClr val="tx1"/>
                </a:solidFill>
              </a:rPr>
              <a:t>, </a:t>
            </a:r>
            <a:r>
              <a:rPr lang="sr-Cyrl-RS" dirty="0">
                <a:solidFill>
                  <a:schemeClr val="tx1"/>
                </a:solidFill>
              </a:rPr>
              <a:t>К</a:t>
            </a:r>
            <a:r>
              <a:rPr lang="sr-Cyrl-RS" dirty="0" smtClean="0">
                <a:solidFill>
                  <a:schemeClr val="tx1"/>
                </a:solidFill>
              </a:rPr>
              <a:t>авказ и </a:t>
            </a:r>
            <a:r>
              <a:rPr lang="sr-Cyrl-RS" dirty="0" err="1" smtClean="0">
                <a:solidFill>
                  <a:schemeClr val="tx1"/>
                </a:solidFill>
              </a:rPr>
              <a:t>Елбурс</a:t>
            </a:r>
            <a:r>
              <a:rPr lang="sr-Cyrl-RS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sr-Cyrl-RS" b="1" i="1" dirty="0" smtClean="0">
                <a:solidFill>
                  <a:srgbClr val="FF0000"/>
                </a:solidFill>
              </a:rPr>
              <a:t>Јужни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chemeClr val="tx1"/>
                </a:solidFill>
              </a:rPr>
              <a:t>(</a:t>
            </a:r>
            <a:r>
              <a:rPr lang="sr-Cyrl-RS" dirty="0" err="1" smtClean="0">
                <a:solidFill>
                  <a:schemeClr val="tx1"/>
                </a:solidFill>
              </a:rPr>
              <a:t>Тавор</a:t>
            </a:r>
            <a:r>
              <a:rPr lang="sr-Cyrl-RS" dirty="0" smtClean="0">
                <a:solidFill>
                  <a:schemeClr val="tx1"/>
                </a:solidFill>
              </a:rPr>
              <a:t>, Анти </a:t>
            </a:r>
            <a:r>
              <a:rPr lang="sr-Cyrl-RS" dirty="0" err="1" smtClean="0">
                <a:solidFill>
                  <a:schemeClr val="tx1"/>
                </a:solidFill>
              </a:rPr>
              <a:t>Тавор</a:t>
            </a:r>
            <a:r>
              <a:rPr lang="sr-Cyrl-RS" dirty="0" smtClean="0">
                <a:solidFill>
                  <a:schemeClr val="tx1"/>
                </a:solidFill>
              </a:rPr>
              <a:t> и </a:t>
            </a:r>
            <a:r>
              <a:rPr lang="sr-Cyrl-RS" dirty="0" err="1" smtClean="0">
                <a:solidFill>
                  <a:schemeClr val="tx1"/>
                </a:solidFill>
              </a:rPr>
              <a:t>Загрос</a:t>
            </a:r>
            <a:r>
              <a:rPr lang="sr-Cyrl-RS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sr-Cyrl-RS" dirty="0" smtClean="0">
                <a:solidFill>
                  <a:schemeClr val="tx1"/>
                </a:solidFill>
              </a:rPr>
              <a:t>Између </a:t>
            </a:r>
            <a:r>
              <a:rPr lang="sr-Cyrl-RS" dirty="0" err="1" smtClean="0">
                <a:solidFill>
                  <a:schemeClr val="tx1"/>
                </a:solidFill>
              </a:rPr>
              <a:t>Понтијских</a:t>
            </a:r>
            <a:r>
              <a:rPr lang="sr-Cyrl-RS" dirty="0" smtClean="0">
                <a:solidFill>
                  <a:schemeClr val="tx1"/>
                </a:solidFill>
              </a:rPr>
              <a:t> планина и </a:t>
            </a:r>
            <a:r>
              <a:rPr lang="sr-Cyrl-RS" dirty="0" err="1" smtClean="0">
                <a:solidFill>
                  <a:schemeClr val="tx1"/>
                </a:solidFill>
              </a:rPr>
              <a:t>Тавора</a:t>
            </a:r>
            <a:r>
              <a:rPr lang="sr-Cyrl-RS" dirty="0" smtClean="0">
                <a:solidFill>
                  <a:schemeClr val="tx1"/>
                </a:solidFill>
              </a:rPr>
              <a:t> је </a:t>
            </a:r>
            <a:r>
              <a:rPr lang="sr-Cyrl-RS" b="1" dirty="0" err="1" smtClean="0">
                <a:solidFill>
                  <a:schemeClr val="tx1"/>
                </a:solidFill>
              </a:rPr>
              <a:t>Анатолска</a:t>
            </a:r>
            <a:r>
              <a:rPr lang="sr-Cyrl-RS" b="1" dirty="0" smtClean="0">
                <a:solidFill>
                  <a:schemeClr val="tx1"/>
                </a:solidFill>
              </a:rPr>
              <a:t> висораван</a:t>
            </a:r>
          </a:p>
          <a:p>
            <a:pPr algn="ctr"/>
            <a:r>
              <a:rPr lang="sr-Cyrl-RS" dirty="0" smtClean="0">
                <a:solidFill>
                  <a:schemeClr val="tx1"/>
                </a:solidFill>
              </a:rPr>
              <a:t>Између </a:t>
            </a:r>
            <a:r>
              <a:rPr lang="sr-Cyrl-RS" dirty="0" err="1" smtClean="0">
                <a:solidFill>
                  <a:schemeClr val="tx1"/>
                </a:solidFill>
              </a:rPr>
              <a:t>Елбурса</a:t>
            </a:r>
            <a:r>
              <a:rPr lang="sr-Cyrl-RS" dirty="0" smtClean="0">
                <a:solidFill>
                  <a:schemeClr val="tx1"/>
                </a:solidFill>
              </a:rPr>
              <a:t> и </a:t>
            </a:r>
            <a:r>
              <a:rPr lang="sr-Cyrl-RS" dirty="0" err="1">
                <a:solidFill>
                  <a:schemeClr val="tx1"/>
                </a:solidFill>
              </a:rPr>
              <a:t>З</a:t>
            </a:r>
            <a:r>
              <a:rPr lang="sr-Cyrl-RS" dirty="0" err="1" smtClean="0">
                <a:solidFill>
                  <a:schemeClr val="tx1"/>
                </a:solidFill>
              </a:rPr>
              <a:t>агроса</a:t>
            </a:r>
            <a:r>
              <a:rPr lang="sr-Cyrl-RS" dirty="0" smtClean="0">
                <a:solidFill>
                  <a:schemeClr val="tx1"/>
                </a:solidFill>
              </a:rPr>
              <a:t> је Иранска висораван</a:t>
            </a:r>
          </a:p>
          <a:p>
            <a:pPr algn="ctr"/>
            <a:r>
              <a:rPr lang="sr-Cyrl-RS" dirty="0" smtClean="0">
                <a:solidFill>
                  <a:schemeClr val="tx1"/>
                </a:solidFill>
              </a:rPr>
              <a:t>Једина већа низија је </a:t>
            </a:r>
            <a:r>
              <a:rPr lang="sr-Cyrl-RS" b="1" dirty="0" smtClean="0">
                <a:solidFill>
                  <a:schemeClr val="tx1"/>
                </a:solidFill>
              </a:rPr>
              <a:t>Месопотамија </a:t>
            </a:r>
            <a:r>
              <a:rPr lang="sr-Cyrl-RS" dirty="0" smtClean="0">
                <a:solidFill>
                  <a:schemeClr val="tx1"/>
                </a:solidFill>
              </a:rPr>
              <a:t>(у долинама река Тигра и Еуфрата)</a:t>
            </a:r>
            <a:endParaRPr lang="sr-Latn-R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6" y="1076366"/>
            <a:ext cx="8812087" cy="561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304375">
            <a:off x="2492127" y="1304152"/>
            <a:ext cx="1279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err="1" smtClean="0"/>
              <a:t>Понтијске</a:t>
            </a:r>
            <a:r>
              <a:rPr lang="sr-Cyrl-RS" sz="1200" dirty="0" smtClean="0"/>
              <a:t> </a:t>
            </a:r>
            <a:r>
              <a:rPr lang="sr-Cyrl-RS" sz="1200" dirty="0" err="1" smtClean="0"/>
              <a:t>пл</a:t>
            </a:r>
            <a:r>
              <a:rPr lang="sr-Cyrl-RS" sz="1200" dirty="0" smtClean="0"/>
              <a:t>.</a:t>
            </a:r>
            <a:endParaRPr lang="sr-Latn-R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162880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err="1" smtClean="0"/>
              <a:t>Арарат</a:t>
            </a:r>
            <a:endParaRPr lang="sr-Latn-RS" sz="1200" dirty="0"/>
          </a:p>
        </p:txBody>
      </p:sp>
      <p:sp>
        <p:nvSpPr>
          <p:cNvPr id="7" name="TextBox 6"/>
          <p:cNvSpPr txBox="1"/>
          <p:nvPr/>
        </p:nvSpPr>
        <p:spPr>
          <a:xfrm rot="1351867">
            <a:off x="4029589" y="1225039"/>
            <a:ext cx="15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К</a:t>
            </a:r>
            <a:r>
              <a:rPr lang="sr-Cyrl-RS" dirty="0" smtClean="0"/>
              <a:t>авказ</a:t>
            </a:r>
            <a:endParaRPr lang="sr-Latn-RS" dirty="0"/>
          </a:p>
        </p:txBody>
      </p:sp>
      <p:sp>
        <p:nvSpPr>
          <p:cNvPr id="8" name="TextBox 7"/>
          <p:cNvSpPr txBox="1"/>
          <p:nvPr/>
        </p:nvSpPr>
        <p:spPr>
          <a:xfrm rot="836330">
            <a:off x="5050316" y="2509071"/>
            <a:ext cx="122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 smtClean="0"/>
              <a:t>Елбурс</a:t>
            </a:r>
            <a:endParaRPr lang="sr-Latn-R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180111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1200" dirty="0" smtClean="0"/>
          </a:p>
          <a:p>
            <a:r>
              <a:rPr lang="sr-Cyrl-RS" sz="1200" dirty="0" err="1" smtClean="0"/>
              <a:t>Тавор</a:t>
            </a:r>
            <a:endParaRPr lang="sr-Latn-R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213285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Анти </a:t>
            </a:r>
            <a:r>
              <a:rPr lang="sr-Cyrl-RS" sz="1200" dirty="0" err="1"/>
              <a:t>Т</a:t>
            </a:r>
            <a:r>
              <a:rPr lang="sr-Cyrl-RS" sz="1200" dirty="0" err="1" smtClean="0"/>
              <a:t>авор</a:t>
            </a:r>
            <a:endParaRPr lang="sr-Latn-RS" sz="1200" dirty="0"/>
          </a:p>
        </p:txBody>
      </p:sp>
      <p:sp>
        <p:nvSpPr>
          <p:cNvPr id="11" name="TextBox 10"/>
          <p:cNvSpPr txBox="1"/>
          <p:nvPr/>
        </p:nvSpPr>
        <p:spPr>
          <a:xfrm rot="2673937">
            <a:off x="4852079" y="3367835"/>
            <a:ext cx="126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 smtClean="0"/>
              <a:t>Загрос</a:t>
            </a:r>
            <a:endParaRPr lang="sr-Latn-RS" dirty="0"/>
          </a:p>
        </p:txBody>
      </p:sp>
      <p:sp>
        <p:nvSpPr>
          <p:cNvPr id="12" name="TextBox 11"/>
          <p:cNvSpPr txBox="1"/>
          <p:nvPr/>
        </p:nvSpPr>
        <p:spPr>
          <a:xfrm rot="954445">
            <a:off x="1979711" y="1628800"/>
            <a:ext cx="165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err="1" smtClean="0"/>
              <a:t>Анатолска</a:t>
            </a:r>
            <a:r>
              <a:rPr lang="sr-Cyrl-RS" b="1" dirty="0" smtClean="0"/>
              <a:t> вис.</a:t>
            </a:r>
            <a:endParaRPr lang="sr-Latn-RS" b="1" dirty="0"/>
          </a:p>
        </p:txBody>
      </p:sp>
      <p:sp>
        <p:nvSpPr>
          <p:cNvPr id="13" name="TextBox 12"/>
          <p:cNvSpPr txBox="1"/>
          <p:nvPr/>
        </p:nvSpPr>
        <p:spPr>
          <a:xfrm rot="1913962">
            <a:off x="4740593" y="2985878"/>
            <a:ext cx="188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Иранска вис.</a:t>
            </a:r>
            <a:endParaRPr lang="sr-Latn-RS" b="1" dirty="0"/>
          </a:p>
        </p:txBody>
      </p:sp>
      <p:sp>
        <p:nvSpPr>
          <p:cNvPr id="14" name="TextBox 13"/>
          <p:cNvSpPr txBox="1"/>
          <p:nvPr/>
        </p:nvSpPr>
        <p:spPr>
          <a:xfrm rot="3391411">
            <a:off x="3884915" y="2927604"/>
            <a:ext cx="91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rgbClr val="0070C0"/>
                </a:solidFill>
              </a:rPr>
              <a:t>Тигар</a:t>
            </a:r>
            <a:endParaRPr lang="sr-Latn-RS" sz="12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455489">
            <a:off x="3275856" y="28991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rgbClr val="0070C0"/>
                </a:solidFill>
              </a:rPr>
              <a:t>Еуфрат</a:t>
            </a:r>
            <a:endParaRPr lang="sr-Latn-RS" sz="12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869097">
            <a:off x="3296133" y="2883161"/>
            <a:ext cx="184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436D45"/>
                </a:solidFill>
              </a:rPr>
              <a:t>Месопотамија</a:t>
            </a:r>
            <a:endParaRPr lang="sr-Latn-RS" b="1" dirty="0">
              <a:solidFill>
                <a:srgbClr val="436D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sr-Cyrl-R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Физичкогеографске</a:t>
            </a:r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карактеристике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812088" cy="5616624"/>
          </a:xfrm>
        </p:spPr>
        <p:txBody>
          <a:bodyPr>
            <a:no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полуострва: Арабијско и Мала Азија</a:t>
            </a: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Арабијско полуострво је највеће на свету (2,6 мил.км²)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Обала је слабо разуђена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 је највећим делом континентална, осим у приморју (средоземна) и на планинама (планинска)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 доста пустиња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Арабијском пол. пустиње су Руб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Хали, Мали и Велики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Нефуд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Сиријска пустиња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Ирану пустиње су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Деште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Кевир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Деште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Лут</a:t>
            </a:r>
            <a:endParaRPr lang="sr-Cyrl-R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депресија на копну је Мртво море (-423 м)</a:t>
            </a:r>
            <a:endParaRPr lang="sr-Latn-R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8" y="1034791"/>
            <a:ext cx="8812184" cy="561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307001">
            <a:off x="2747349" y="3348409"/>
            <a:ext cx="176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Велики </a:t>
            </a:r>
            <a:r>
              <a:rPr lang="sr-Cyrl-RS" dirty="0" err="1" smtClean="0"/>
              <a:t>Нефуд</a:t>
            </a:r>
            <a:endParaRPr lang="sr-Latn-RS" dirty="0"/>
          </a:p>
        </p:txBody>
      </p:sp>
      <p:sp>
        <p:nvSpPr>
          <p:cNvPr id="6" name="TextBox 5"/>
          <p:cNvSpPr txBox="1"/>
          <p:nvPr/>
        </p:nvSpPr>
        <p:spPr>
          <a:xfrm rot="4140870">
            <a:off x="3954929" y="4727300"/>
            <a:ext cx="154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Мали </a:t>
            </a:r>
            <a:r>
              <a:rPr lang="sr-Cyrl-RS" dirty="0" err="1" smtClean="0"/>
              <a:t>Нефуд</a:t>
            </a:r>
            <a:endParaRPr lang="sr-Latn-RS" dirty="0"/>
          </a:p>
        </p:txBody>
      </p:sp>
      <p:sp>
        <p:nvSpPr>
          <p:cNvPr id="7" name="TextBox 6"/>
          <p:cNvSpPr txBox="1"/>
          <p:nvPr/>
        </p:nvSpPr>
        <p:spPr>
          <a:xfrm rot="484038">
            <a:off x="2916096" y="2751111"/>
            <a:ext cx="152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Сиријска </a:t>
            </a:r>
            <a:r>
              <a:rPr lang="sr-Cyrl-RS" sz="1200" dirty="0" err="1" smtClean="0"/>
              <a:t>пус</a:t>
            </a:r>
            <a:r>
              <a:rPr lang="sr-Cyrl-RS" sz="1200" dirty="0" smtClean="0"/>
              <a:t>.</a:t>
            </a:r>
            <a:endParaRPr lang="sr-Latn-RS" sz="1200" dirty="0"/>
          </a:p>
        </p:txBody>
      </p:sp>
      <p:sp>
        <p:nvSpPr>
          <p:cNvPr id="8" name="TextBox 7"/>
          <p:cNvSpPr txBox="1"/>
          <p:nvPr/>
        </p:nvSpPr>
        <p:spPr>
          <a:xfrm rot="20067307">
            <a:off x="4437020" y="5805264"/>
            <a:ext cx="229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Руб </a:t>
            </a:r>
            <a:r>
              <a:rPr lang="sr-Cyrl-RS" dirty="0" err="1" smtClean="0"/>
              <a:t>ел</a:t>
            </a:r>
            <a:r>
              <a:rPr lang="sr-Cyrl-RS" dirty="0" smtClean="0"/>
              <a:t> Хали</a:t>
            </a:r>
            <a:endParaRPr lang="sr-Latn-RS" dirty="0"/>
          </a:p>
        </p:txBody>
      </p:sp>
      <p:sp>
        <p:nvSpPr>
          <p:cNvPr id="9" name="TextBox 8"/>
          <p:cNvSpPr txBox="1"/>
          <p:nvPr/>
        </p:nvSpPr>
        <p:spPr>
          <a:xfrm rot="21252355">
            <a:off x="5527078" y="2798440"/>
            <a:ext cx="170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 smtClean="0"/>
              <a:t>Деште</a:t>
            </a:r>
            <a:r>
              <a:rPr lang="sr-Cyrl-RS" dirty="0" smtClean="0"/>
              <a:t> </a:t>
            </a:r>
            <a:r>
              <a:rPr lang="sr-Cyrl-RS" dirty="0" err="1" smtClean="0"/>
              <a:t>Кевир</a:t>
            </a:r>
            <a:endParaRPr lang="sr-Latn-RS" dirty="0"/>
          </a:p>
        </p:txBody>
      </p:sp>
      <p:sp>
        <p:nvSpPr>
          <p:cNvPr id="11" name="TextBox 10"/>
          <p:cNvSpPr txBox="1"/>
          <p:nvPr/>
        </p:nvSpPr>
        <p:spPr>
          <a:xfrm rot="3274570">
            <a:off x="6075043" y="3635261"/>
            <a:ext cx="149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 smtClean="0"/>
              <a:t>Деште</a:t>
            </a:r>
            <a:r>
              <a:rPr lang="sr-Cyrl-RS" dirty="0" smtClean="0"/>
              <a:t>  </a:t>
            </a:r>
            <a:r>
              <a:rPr lang="sr-Cyrl-RS" dirty="0" err="1" smtClean="0"/>
              <a:t>Лут</a:t>
            </a:r>
            <a:endParaRPr lang="sr-Latn-R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2" y="821520"/>
            <a:ext cx="5546582" cy="3039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342900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Деште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Кевир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395412"/>
            <a:ext cx="5787752" cy="24656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76863" y="3356992"/>
            <a:ext cx="223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Деште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Лут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37" y="2159166"/>
            <a:ext cx="6225347" cy="43328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9872" y="5949280"/>
            <a:ext cx="28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 </a:t>
            </a:r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Хали</a:t>
            </a:r>
            <a:endParaRPr 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0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576064"/>
          </a:xfrm>
        </p:spPr>
        <p:txBody>
          <a:bodyPr>
            <a:normAutofit fontScale="90000"/>
          </a:bodyPr>
          <a:lstStyle/>
          <a:p>
            <a:r>
              <a:rPr lang="sr-Cyrl-R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Физичкогеографске</a:t>
            </a:r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карактеристике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6712"/>
            <a:ext cx="8227640" cy="5616624"/>
          </a:xfrm>
        </p:spPr>
        <p:txBody>
          <a:bodyPr>
            <a:normAutofit lnSpcReduction="10000"/>
          </a:bodyPr>
          <a:lstStyle/>
          <a:p>
            <a:pPr algn="ctr"/>
            <a:r>
              <a:rPr lang="sr-Cyrl-R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и </a:t>
            </a:r>
            <a:r>
              <a:rPr lang="sr-Cyrl-R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развијена речна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мрежа</a:t>
            </a: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ратки речни токови се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спуштају са планина у северном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делу регије</a:t>
            </a:r>
          </a:p>
          <a:p>
            <a:pPr algn="ct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 колебање водостаја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током године </a:t>
            </a:r>
          </a:p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ајвећи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речни токови у југозападној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Азији-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Тигар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Еуфрат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Ове реке се спајају 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образују кратку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реку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Шат ел Араб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која се улива у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Персијски залив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Арабијском полуострву налазе се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бројна сува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речна корита повремених речних токова,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која се називају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унутрашње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пределе </a:t>
            </a:r>
            <a:r>
              <a:rPr lang="sr-Cyrl-R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одликују </a:t>
            </a:r>
            <a:r>
              <a:rPr lang="sr-Cyrl-R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слана </a:t>
            </a:r>
            <a:r>
              <a:rPr lang="sr-Cyrl-R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језера (Ван, </a:t>
            </a:r>
            <a:r>
              <a:rPr lang="sr-Cyrl-R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Туз</a:t>
            </a:r>
            <a:r>
              <a:rPr lang="sr-Cyrl-R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Урмија)</a:t>
            </a:r>
            <a:endParaRPr lang="sr-Latn-R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4" y="836712"/>
            <a:ext cx="8960596" cy="5711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772638">
            <a:off x="3823169" y="2601562"/>
            <a:ext cx="121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Тигар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811117">
            <a:off x="3438254" y="2775330"/>
            <a:ext cx="104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Еуфрат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873726">
            <a:off x="4540147" y="3714686"/>
            <a:ext cx="1518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</a:t>
            </a:r>
            <a:r>
              <a:rPr lang="sr-Cyrl-RS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sr-Cyrl-RS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sr-Cyrl-RS" sz="1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</a:t>
            </a:r>
            <a:endParaRPr lang="sr-Latn-RS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474508">
            <a:off x="4771717" y="4587123"/>
            <a:ext cx="2449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Персијски залив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3" y="3212976"/>
            <a:ext cx="904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Мртво море</a:t>
            </a:r>
            <a:endParaRPr lang="sr-Latn-RS" sz="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8287" y="2924944"/>
            <a:ext cx="13636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800" dirty="0" smtClean="0">
                <a:solidFill>
                  <a:srgbClr val="0070C0"/>
                </a:solidFill>
              </a:rPr>
              <a:t>Галилејско ј.</a:t>
            </a:r>
            <a:endParaRPr lang="sr-Latn-RS" sz="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177281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sr-Latn-RS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</a:t>
            </a:r>
            <a:endParaRPr lang="sr-Latn-RS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3" y="1556792"/>
            <a:ext cx="9916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9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</a:t>
            </a:r>
            <a:r>
              <a:rPr lang="sr-Cyrl-RS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ј.</a:t>
            </a:r>
            <a:endParaRPr lang="sr-Latn-RS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6359" y="2060848"/>
            <a:ext cx="1209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Урмија ј.</a:t>
            </a:r>
            <a:endParaRPr lang="sr-Latn-RS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6" y="834236"/>
            <a:ext cx="5837104" cy="3242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739643"/>
            <a:ext cx="5352452" cy="33452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5015" y="2910111"/>
            <a:ext cx="7171070" cy="37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347713" cy="648072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 проблем ЈЗ Азије</a:t>
            </a:r>
            <a:endParaRPr lang="sr-Latn-R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176464"/>
          </a:xfrm>
        </p:spPr>
        <p:txBody>
          <a:bodyPr>
            <a:noAutofit/>
          </a:bodyPr>
          <a:lstStyle/>
          <a:p>
            <a:pPr algn="ctr"/>
            <a:r>
              <a:rPr lang="sr-Cyrl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Недостатак воде за пиће</a:t>
            </a:r>
          </a:p>
          <a:p>
            <a:pPr algn="ctr"/>
            <a:r>
              <a:rPr lang="sr-Cyrl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се добија </a:t>
            </a:r>
            <a:r>
              <a:rPr lang="sr-Cyrl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десалинизацијом</a:t>
            </a:r>
            <a:r>
              <a:rPr lang="sr-Cyrl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(пречишћавањем морске воде из Персијског залива посебном технологијом у пијаћу воду)</a:t>
            </a:r>
            <a:endParaRPr lang="sr-Latn-R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397</TotalTime>
  <Words>2557</Words>
  <Application>Microsoft Office PowerPoint</Application>
  <PresentationFormat>On-screen Show (4:3)</PresentationFormat>
  <Paragraphs>312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MyriadPro-Regular</vt:lpstr>
      <vt:lpstr>Times New Roman</vt:lpstr>
      <vt:lpstr>Trebuchet MS</vt:lpstr>
      <vt:lpstr>Wingdings</vt:lpstr>
      <vt:lpstr>Wingdings 3</vt:lpstr>
      <vt:lpstr>Facet</vt:lpstr>
      <vt:lpstr>АЗИЈА</vt:lpstr>
      <vt:lpstr>Опште одлике Азије</vt:lpstr>
      <vt:lpstr>Регионална подела Азије</vt:lpstr>
      <vt:lpstr>PowerPoint Presentation</vt:lpstr>
      <vt:lpstr>Географски  положај</vt:lpstr>
      <vt:lpstr>Физичкогеографске карактеристике</vt:lpstr>
      <vt:lpstr>Физичкогеографске карактеристике</vt:lpstr>
      <vt:lpstr>Физичкогеографске карактеристике</vt:lpstr>
      <vt:lpstr>Велики проблем ЈЗ Азије</vt:lpstr>
      <vt:lpstr>Друштвене карактеристике</vt:lpstr>
      <vt:lpstr>Економске карактеристике</vt:lpstr>
      <vt:lpstr>ЈУЖНА  АЗИЈА</vt:lpstr>
      <vt:lpstr>ГЕОГРАФСКИ  ПОЛОЖАЈ</vt:lpstr>
      <vt:lpstr>РЕЉЕФ ЈУЖНЕ АЗИЈЕ</vt:lpstr>
      <vt:lpstr>РЕЉЕФ ЈУЖНЕ АЗИЈЕ</vt:lpstr>
      <vt:lpstr>ХИДРОГРАФИЈА ЈУЖНЕ АЗИЈЕ</vt:lpstr>
      <vt:lpstr>КЛИМА ЈУЖНЕ АЗИЈЕ</vt:lpstr>
      <vt:lpstr>ЕКОНОМСКЕ КАРАКТЕРИСТИКЕ</vt:lpstr>
      <vt:lpstr>ДРУШТВЕНЕ КАРАКТЕРИСТИКЕ</vt:lpstr>
      <vt:lpstr>PowerPoint Presentation</vt:lpstr>
      <vt:lpstr>ЈУГОИСТОЧНА  АЗИЈА</vt:lpstr>
      <vt:lpstr>ГЕОГРАФСКИ  ПОЛОЖАЈ</vt:lpstr>
      <vt:lpstr>ИНДОКИНЕСКО ПОЛУОСТРВО</vt:lpstr>
      <vt:lpstr>ИНДОКИНЕСКО ПОЛУОСТРВО</vt:lpstr>
      <vt:lpstr>МАЛАЈСКИ  АРХИПЕЛАГ</vt:lpstr>
      <vt:lpstr>ИСТОЧНА  АЗИЈА</vt:lpstr>
      <vt:lpstr>ГЕОГРАФСКИ ПОЛОЖАЈ</vt:lpstr>
      <vt:lpstr>РЕЉЕФ ИСТОЧНЕ АЗИЈЕ</vt:lpstr>
      <vt:lpstr>РЕЉЕФ ИСТОЧНЕ АЗИЈЕ</vt:lpstr>
      <vt:lpstr>КЛИМА ИСТОЧНЕ АЗИЈЕ</vt:lpstr>
      <vt:lpstr>ХИДРОГРАФИЈА ИСТОЧНЕ АЗИЈЕ</vt:lpstr>
      <vt:lpstr>Друштвено-економске карактеристике</vt:lpstr>
      <vt:lpstr>СРЕДЊА   АЗИЈА</vt:lpstr>
      <vt:lpstr>ГЕОГРАФСКИ    ПОЛОЖАЈ</vt:lpstr>
      <vt:lpstr>РЕЉЕФ СРЕДЊЕ АЗИЈЕ</vt:lpstr>
      <vt:lpstr>РЕЉЕФ СРЕДЊЕ АЗИЈЕ</vt:lpstr>
      <vt:lpstr>ХИДРОГРАФИЈА СРЕДЊЕ АЗИЈЕ</vt:lpstr>
      <vt:lpstr>ДРУШТВЕНО-ЕКОНОМСКЕ КАРАКТЕРИСТИКЕ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Sanja</dc:creator>
  <cp:lastModifiedBy>Sanja</cp:lastModifiedBy>
  <cp:revision>182</cp:revision>
  <dcterms:created xsi:type="dcterms:W3CDTF">2012-09-22T19:21:46Z</dcterms:created>
  <dcterms:modified xsi:type="dcterms:W3CDTF">2020-05-10T10:54:43Z</dcterms:modified>
</cp:coreProperties>
</file>